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81" r:id="rId2"/>
    <p:sldId id="263" r:id="rId3"/>
    <p:sldId id="265" r:id="rId4"/>
    <p:sldId id="266" r:id="rId5"/>
    <p:sldId id="267" r:id="rId6"/>
    <p:sldId id="268" r:id="rId7"/>
    <p:sldId id="277" r:id="rId8"/>
    <p:sldId id="275" r:id="rId9"/>
    <p:sldId id="270" r:id="rId10"/>
    <p:sldId id="276" r:id="rId11"/>
    <p:sldId id="272" r:id="rId12"/>
    <p:sldId id="278" r:id="rId13"/>
    <p:sldId id="279" r:id="rId14"/>
    <p:sldId id="280" r:id="rId15"/>
    <p:sldId id="273" r:id="rId16"/>
    <p:sldId id="274" r:id="rId17"/>
    <p:sldId id="256" r:id="rId18"/>
    <p:sldId id="258" r:id="rId19"/>
    <p:sldId id="259" r:id="rId20"/>
    <p:sldId id="264" r:id="rId21"/>
    <p:sldId id="260" r:id="rId22"/>
    <p:sldId id="261" r:id="rId23"/>
    <p:sldId id="257" r:id="rId24"/>
  </p:sldIdLst>
  <p:sldSz cx="9144000" cy="6858000" type="screen4x3"/>
  <p:notesSz cx="6791325" cy="9923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1D22"/>
    <a:srgbClr val="E21A1A"/>
    <a:srgbClr val="F5E9CA"/>
    <a:srgbClr val="D0C5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88" autoAdjust="0"/>
  </p:normalViewPr>
  <p:slideViewPr>
    <p:cSldViewPr>
      <p:cViewPr varScale="1">
        <p:scale>
          <a:sx n="75" d="100"/>
          <a:sy n="75" d="100"/>
        </p:scale>
        <p:origin x="-93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225"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46513" y="0"/>
            <a:ext cx="2943225" cy="496888"/>
          </a:xfrm>
          <a:prstGeom prst="rect">
            <a:avLst/>
          </a:prstGeom>
        </p:spPr>
        <p:txBody>
          <a:bodyPr vert="horz" lIns="91440" tIns="45720" rIns="91440" bIns="45720" rtlCol="0"/>
          <a:lstStyle>
            <a:lvl1pPr algn="r">
              <a:defRPr sz="1200"/>
            </a:lvl1pPr>
          </a:lstStyle>
          <a:p>
            <a:fld id="{A66A38FA-E9AA-4324-9CC1-42ACB62F70E2}" type="datetimeFigureOut">
              <a:rPr lang="en-NZ" smtClean="0"/>
              <a:t>30/04/2012</a:t>
            </a:fld>
            <a:endParaRPr lang="en-NZ"/>
          </a:p>
        </p:txBody>
      </p:sp>
      <p:sp>
        <p:nvSpPr>
          <p:cNvPr id="4" name="Footer Placeholder 3"/>
          <p:cNvSpPr>
            <a:spLocks noGrp="1"/>
          </p:cNvSpPr>
          <p:nvPr>
            <p:ph type="ftr" sz="quarter" idx="2"/>
          </p:nvPr>
        </p:nvSpPr>
        <p:spPr>
          <a:xfrm>
            <a:off x="0" y="9424988"/>
            <a:ext cx="2943225" cy="4968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46513" y="9424988"/>
            <a:ext cx="2943225" cy="496887"/>
          </a:xfrm>
          <a:prstGeom prst="rect">
            <a:avLst/>
          </a:prstGeom>
        </p:spPr>
        <p:txBody>
          <a:bodyPr vert="horz" lIns="91440" tIns="45720" rIns="91440" bIns="45720" rtlCol="0" anchor="b"/>
          <a:lstStyle>
            <a:lvl1pPr algn="r">
              <a:defRPr sz="1200"/>
            </a:lvl1pPr>
          </a:lstStyle>
          <a:p>
            <a:fld id="{7BE275FD-2919-49AF-A037-11F5229DD46D}" type="slidenum">
              <a:rPr lang="en-NZ" smtClean="0"/>
              <a:t>‹#›</a:t>
            </a:fld>
            <a:endParaRPr lang="en-NZ"/>
          </a:p>
        </p:txBody>
      </p:sp>
    </p:spTree>
    <p:extLst>
      <p:ext uri="{BB962C8B-B14F-4D97-AF65-F5344CB8AC3E}">
        <p14:creationId xmlns:p14="http://schemas.microsoft.com/office/powerpoint/2010/main" val="4095879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908" cy="49617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46846" y="0"/>
            <a:ext cx="2942908" cy="496173"/>
          </a:xfrm>
          <a:prstGeom prst="rect">
            <a:avLst/>
          </a:prstGeom>
        </p:spPr>
        <p:txBody>
          <a:bodyPr vert="horz" lIns="91440" tIns="45720" rIns="91440" bIns="45720" rtlCol="0"/>
          <a:lstStyle>
            <a:lvl1pPr algn="r">
              <a:defRPr sz="1200"/>
            </a:lvl1pPr>
          </a:lstStyle>
          <a:p>
            <a:fld id="{8ED00DDD-E900-444F-951C-9544CA07D800}" type="datetimeFigureOut">
              <a:rPr lang="en-NZ" smtClean="0"/>
              <a:t>30/04/2012</a:t>
            </a:fld>
            <a:endParaRPr lang="en-NZ"/>
          </a:p>
        </p:txBody>
      </p:sp>
      <p:sp>
        <p:nvSpPr>
          <p:cNvPr id="4" name="Slide Image Placeholder 3"/>
          <p:cNvSpPr>
            <a:spLocks noGrp="1" noRot="1" noChangeAspect="1"/>
          </p:cNvSpPr>
          <p:nvPr>
            <p:ph type="sldImg" idx="2"/>
          </p:nvPr>
        </p:nvSpPr>
        <p:spPr>
          <a:xfrm>
            <a:off x="915988" y="744538"/>
            <a:ext cx="4959350" cy="3721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133" y="4713645"/>
            <a:ext cx="5433060" cy="44655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5568"/>
            <a:ext cx="2942908" cy="496173"/>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46846" y="9425568"/>
            <a:ext cx="2942908" cy="496173"/>
          </a:xfrm>
          <a:prstGeom prst="rect">
            <a:avLst/>
          </a:prstGeom>
        </p:spPr>
        <p:txBody>
          <a:bodyPr vert="horz" lIns="91440" tIns="45720" rIns="91440" bIns="45720" rtlCol="0" anchor="b"/>
          <a:lstStyle>
            <a:lvl1pPr algn="r">
              <a:defRPr sz="1200"/>
            </a:lvl1pPr>
          </a:lstStyle>
          <a:p>
            <a:fld id="{08A9ADC5-9256-44CD-BA74-5BEBA42A58FC}" type="slidenum">
              <a:rPr lang="en-NZ" smtClean="0"/>
              <a:t>‹#›</a:t>
            </a:fld>
            <a:endParaRPr lang="en-NZ"/>
          </a:p>
        </p:txBody>
      </p:sp>
    </p:spTree>
    <p:extLst>
      <p:ext uri="{BB962C8B-B14F-4D97-AF65-F5344CB8AC3E}">
        <p14:creationId xmlns:p14="http://schemas.microsoft.com/office/powerpoint/2010/main" val="313057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08A9ADC5-9256-44CD-BA74-5BEBA42A58FC}" type="slidenum">
              <a:rPr lang="en-NZ" smtClean="0"/>
              <a:t>2</a:t>
            </a:fld>
            <a:endParaRPr lang="en-NZ"/>
          </a:p>
        </p:txBody>
      </p:sp>
    </p:spTree>
    <p:extLst>
      <p:ext uri="{BB962C8B-B14F-4D97-AF65-F5344CB8AC3E}">
        <p14:creationId xmlns:p14="http://schemas.microsoft.com/office/powerpoint/2010/main" val="655269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7FD848-4373-450D-A6BE-987CAA70EACB}" type="slidenum">
              <a:rPr lang="en-NZ"/>
              <a:pPr/>
              <a:t>11</a:t>
            </a:fld>
            <a:endParaRPr lang="en-NZ"/>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Replace</a:t>
            </a:r>
            <a:r>
              <a:rPr lang="en-NZ" baseline="0" dirty="0" smtClean="0"/>
              <a:t> with example that fit your students and location.</a:t>
            </a:r>
            <a:endParaRPr lang="en-NZ" dirty="0"/>
          </a:p>
        </p:txBody>
      </p:sp>
      <p:sp>
        <p:nvSpPr>
          <p:cNvPr id="4" name="Slide Number Placeholder 3"/>
          <p:cNvSpPr>
            <a:spLocks noGrp="1"/>
          </p:cNvSpPr>
          <p:nvPr>
            <p:ph type="sldNum" sz="quarter" idx="10"/>
          </p:nvPr>
        </p:nvSpPr>
        <p:spPr/>
        <p:txBody>
          <a:bodyPr/>
          <a:lstStyle/>
          <a:p>
            <a:fld id="{08A9ADC5-9256-44CD-BA74-5BEBA42A58FC}" type="slidenum">
              <a:rPr lang="en-NZ" smtClean="0"/>
              <a:t>12</a:t>
            </a:fld>
            <a:endParaRPr lang="en-NZ"/>
          </a:p>
        </p:txBody>
      </p:sp>
    </p:spTree>
    <p:extLst>
      <p:ext uri="{BB962C8B-B14F-4D97-AF65-F5344CB8AC3E}">
        <p14:creationId xmlns:p14="http://schemas.microsoft.com/office/powerpoint/2010/main" val="1865365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Replace</a:t>
            </a:r>
            <a:r>
              <a:rPr lang="en-NZ" baseline="0" dirty="0" smtClean="0"/>
              <a:t> with examples that fit your students and location.</a:t>
            </a:r>
            <a:endParaRPr lang="en-NZ" dirty="0"/>
          </a:p>
        </p:txBody>
      </p:sp>
      <p:sp>
        <p:nvSpPr>
          <p:cNvPr id="4" name="Slide Number Placeholder 3"/>
          <p:cNvSpPr>
            <a:spLocks noGrp="1"/>
          </p:cNvSpPr>
          <p:nvPr>
            <p:ph type="sldNum" sz="quarter" idx="10"/>
          </p:nvPr>
        </p:nvSpPr>
        <p:spPr/>
        <p:txBody>
          <a:bodyPr/>
          <a:lstStyle/>
          <a:p>
            <a:fld id="{08A9ADC5-9256-44CD-BA74-5BEBA42A58FC}" type="slidenum">
              <a:rPr lang="en-NZ" smtClean="0"/>
              <a:t>13</a:t>
            </a:fld>
            <a:endParaRPr lang="en-NZ"/>
          </a:p>
        </p:txBody>
      </p:sp>
    </p:spTree>
    <p:extLst>
      <p:ext uri="{BB962C8B-B14F-4D97-AF65-F5344CB8AC3E}">
        <p14:creationId xmlns:p14="http://schemas.microsoft.com/office/powerpoint/2010/main" val="2187765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08A9ADC5-9256-44CD-BA74-5BEBA42A58FC}" type="slidenum">
              <a:rPr lang="en-NZ" smtClean="0"/>
              <a:t>14</a:t>
            </a:fld>
            <a:endParaRPr lang="en-NZ"/>
          </a:p>
        </p:txBody>
      </p:sp>
    </p:spTree>
    <p:extLst>
      <p:ext uri="{BB962C8B-B14F-4D97-AF65-F5344CB8AC3E}">
        <p14:creationId xmlns:p14="http://schemas.microsoft.com/office/powerpoint/2010/main" val="1400871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D92C3-B9D3-4A8C-AACA-BABF05FB5B70}" type="slidenum">
              <a:rPr lang="en-NZ"/>
              <a:pPr/>
              <a:t>15</a:t>
            </a:fld>
            <a:endParaRPr lang="en-NZ"/>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C3DBDF-AAF2-4C73-9F11-CC625DC854BA}" type="slidenum">
              <a:rPr lang="en-NZ"/>
              <a:pPr/>
              <a:t>16</a:t>
            </a:fld>
            <a:endParaRPr lang="en-NZ"/>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NZ" i="1" dirty="0" smtClean="0"/>
              <a:t>Animated slide. Click to make Think</a:t>
            </a:r>
            <a:r>
              <a:rPr lang="en-NZ" i="1" baseline="0" dirty="0" smtClean="0"/>
              <a:t> ahead paragraph </a:t>
            </a:r>
            <a:r>
              <a:rPr lang="en-NZ" i="1" dirty="0" smtClean="0"/>
              <a:t>appear.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8A9ADC5-9256-44CD-BA74-5BEBA42A58FC}" type="slidenum">
              <a:rPr lang="en-NZ" smtClean="0"/>
              <a:t>17</a:t>
            </a:fld>
            <a:endParaRPr lang="en-NZ"/>
          </a:p>
        </p:txBody>
      </p:sp>
    </p:spTree>
    <p:extLst>
      <p:ext uri="{BB962C8B-B14F-4D97-AF65-F5344CB8AC3E}">
        <p14:creationId xmlns:p14="http://schemas.microsoft.com/office/powerpoint/2010/main" val="511435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i="1" dirty="0" smtClean="0"/>
              <a:t>Animated slide. Click to make objects appear.</a:t>
            </a:r>
          </a:p>
          <a:p>
            <a:r>
              <a:rPr lang="en-NZ" i="1" dirty="0" smtClean="0"/>
              <a:t>Introduction before you build the complete slide.</a:t>
            </a:r>
          </a:p>
          <a:p>
            <a:pPr>
              <a:buFontTx/>
              <a:buChar char="•"/>
            </a:pPr>
            <a:r>
              <a:rPr lang="en-NZ" dirty="0" smtClean="0"/>
              <a:t>Your “network” is your personal connections, the people you see and interact with in all the activities you do (and have done) at school, at home, at work and in your community. We all know people, and we all have networks. </a:t>
            </a:r>
          </a:p>
          <a:p>
            <a:r>
              <a:rPr lang="en-NZ" i="1" dirty="0" smtClean="0"/>
              <a:t>This may be an good time to discuss where friends and followers on online social networking sites fit in this picture.</a:t>
            </a:r>
          </a:p>
          <a:p>
            <a:r>
              <a:rPr lang="en-NZ" i="1" dirty="0" smtClean="0"/>
              <a:t>Follow slide by asking everyone to write down the people they could include in their network under the groupings used above. </a:t>
            </a:r>
            <a:endParaRPr lang="en-NZ" dirty="0" smtClean="0"/>
          </a:p>
          <a:p>
            <a:pPr>
              <a:buFontTx/>
              <a:buChar char="•"/>
            </a:pPr>
            <a:r>
              <a:rPr lang="en-NZ" dirty="0" smtClean="0"/>
              <a:t>Remember, when you are identifying your networks think of everyone you possibly can. Your view should be as wide as possible.</a:t>
            </a:r>
          </a:p>
          <a:p>
            <a:endParaRPr lang="en-NZ" dirty="0"/>
          </a:p>
        </p:txBody>
      </p:sp>
      <p:sp>
        <p:nvSpPr>
          <p:cNvPr id="4" name="Slide Number Placeholder 3"/>
          <p:cNvSpPr>
            <a:spLocks noGrp="1"/>
          </p:cNvSpPr>
          <p:nvPr>
            <p:ph type="sldNum" sz="quarter" idx="10"/>
          </p:nvPr>
        </p:nvSpPr>
        <p:spPr/>
        <p:txBody>
          <a:bodyPr/>
          <a:lstStyle/>
          <a:p>
            <a:fld id="{08A9ADC5-9256-44CD-BA74-5BEBA42A58FC}" type="slidenum">
              <a:rPr lang="en-NZ" smtClean="0"/>
              <a:t>18</a:t>
            </a:fld>
            <a:endParaRPr lang="en-NZ"/>
          </a:p>
        </p:txBody>
      </p:sp>
    </p:spTree>
    <p:extLst>
      <p:ext uri="{BB962C8B-B14F-4D97-AF65-F5344CB8AC3E}">
        <p14:creationId xmlns:p14="http://schemas.microsoft.com/office/powerpoint/2010/main" val="2625515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If students have been involved in The Real Game activities you could remind them about the High 5 principle of ‘accessing your allies’</a:t>
            </a:r>
          </a:p>
          <a:p>
            <a:r>
              <a:rPr lang="en-NZ" dirty="0" smtClean="0"/>
              <a:t>Networking means using your contacts to find information or opportunities. </a:t>
            </a:r>
          </a:p>
          <a:p>
            <a:pPr>
              <a:buFontTx/>
              <a:buChar char="•"/>
            </a:pPr>
            <a:r>
              <a:rPr lang="en-NZ" dirty="0" smtClean="0"/>
              <a:t>It begins with people you know. </a:t>
            </a:r>
          </a:p>
          <a:p>
            <a:pPr>
              <a:buFontTx/>
              <a:buChar char="•"/>
            </a:pPr>
            <a:r>
              <a:rPr lang="en-NZ" dirty="0" smtClean="0"/>
              <a:t>They may be not be able to help you directly but they may be able to put you in touch with people they know, and so on. </a:t>
            </a:r>
          </a:p>
          <a:p>
            <a:r>
              <a:rPr lang="en-NZ" dirty="0" smtClean="0"/>
              <a:t>Have you used your network to get something you wanted? Think about school projects, hobbies, even favours.</a:t>
            </a:r>
          </a:p>
          <a:p>
            <a:r>
              <a:rPr lang="en-NZ" dirty="0" smtClean="0"/>
              <a:t>Why do it?</a:t>
            </a:r>
          </a:p>
          <a:p>
            <a:pPr>
              <a:buFontTx/>
              <a:buChar char="•"/>
            </a:pPr>
            <a:r>
              <a:rPr lang="en-NZ" dirty="0" smtClean="0"/>
              <a:t>The more ways you look for information or opportunities the more likely you are to find them. </a:t>
            </a:r>
          </a:p>
          <a:p>
            <a:pPr>
              <a:buFontTx/>
              <a:buChar char="•"/>
            </a:pPr>
            <a:r>
              <a:rPr lang="en-NZ" dirty="0" smtClean="0"/>
              <a:t>Research in the US and UK suggests that about 60% of people get jobs in informal ways rather than through ads, agencies, etc.</a:t>
            </a:r>
          </a:p>
          <a:p>
            <a:pPr>
              <a:buFontTx/>
              <a:buChar char="•"/>
            </a:pPr>
            <a:r>
              <a:rPr lang="en-NZ" dirty="0" smtClean="0"/>
              <a:t>Being introduced to people by people they know and trust can sometimes give you an advantage</a:t>
            </a:r>
          </a:p>
          <a:p>
            <a:endParaRPr lang="en-NZ" dirty="0" smtClean="0"/>
          </a:p>
          <a:p>
            <a:endParaRPr lang="en-NZ" dirty="0"/>
          </a:p>
        </p:txBody>
      </p:sp>
      <p:sp>
        <p:nvSpPr>
          <p:cNvPr id="4" name="Slide Number Placeholder 3"/>
          <p:cNvSpPr>
            <a:spLocks noGrp="1"/>
          </p:cNvSpPr>
          <p:nvPr>
            <p:ph type="sldNum" sz="quarter" idx="10"/>
          </p:nvPr>
        </p:nvSpPr>
        <p:spPr/>
        <p:txBody>
          <a:bodyPr/>
          <a:lstStyle/>
          <a:p>
            <a:fld id="{08A9ADC5-9256-44CD-BA74-5BEBA42A58FC}" type="slidenum">
              <a:rPr lang="en-NZ" smtClean="0"/>
              <a:t>19</a:t>
            </a:fld>
            <a:endParaRPr lang="en-NZ"/>
          </a:p>
        </p:txBody>
      </p:sp>
    </p:spTree>
    <p:extLst>
      <p:ext uri="{BB962C8B-B14F-4D97-AF65-F5344CB8AC3E}">
        <p14:creationId xmlns:p14="http://schemas.microsoft.com/office/powerpoint/2010/main" val="1341834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i="1" dirty="0" smtClean="0"/>
              <a:t>Animated slide. Click to make objects appear.</a:t>
            </a:r>
          </a:p>
          <a:p>
            <a:r>
              <a:rPr lang="en-NZ" dirty="0" smtClean="0"/>
              <a:t>Look at this example and discuss what help Jo might have got from each of the people she contacted through her network. </a:t>
            </a:r>
          </a:p>
          <a:p>
            <a:r>
              <a:rPr lang="en-NZ" dirty="0" smtClean="0"/>
              <a:t>Here are four ways people may help. You may think of others.</a:t>
            </a:r>
          </a:p>
          <a:p>
            <a:pPr>
              <a:buFontTx/>
              <a:buChar char="•"/>
            </a:pPr>
            <a:r>
              <a:rPr lang="en-NZ" dirty="0" smtClean="0"/>
              <a:t>lead you to other people, who can offer new leads and connections</a:t>
            </a:r>
          </a:p>
          <a:p>
            <a:pPr>
              <a:buFontTx/>
              <a:buChar char="•"/>
            </a:pPr>
            <a:r>
              <a:rPr lang="en-NZ" dirty="0" smtClean="0"/>
              <a:t>give you a better idea about jobs or workplaces you are interested in</a:t>
            </a:r>
          </a:p>
          <a:p>
            <a:pPr>
              <a:buFontTx/>
              <a:buChar char="•"/>
            </a:pPr>
            <a:r>
              <a:rPr lang="en-NZ" dirty="0" smtClean="0"/>
              <a:t>arrange opportunities to visit or experience a workplace</a:t>
            </a:r>
          </a:p>
          <a:p>
            <a:pPr>
              <a:buFontTx/>
              <a:buChar char="•"/>
            </a:pPr>
            <a:r>
              <a:rPr lang="en-NZ" dirty="0" smtClean="0"/>
              <a:t>even lead you to actual job opportunities sometimes. </a:t>
            </a:r>
          </a:p>
          <a:p>
            <a:r>
              <a:rPr lang="en-NZ" dirty="0" smtClean="0"/>
              <a:t>Remember</a:t>
            </a:r>
          </a:p>
          <a:p>
            <a:pPr>
              <a:buFontTx/>
              <a:buChar char="•"/>
            </a:pPr>
            <a:r>
              <a:rPr lang="en-NZ" dirty="0" smtClean="0"/>
              <a:t>When you think about who in your network you might talk with, don’t just ask yourself “Who do I know who can hire me?” or “Who has a job I might be interested in doing right now?”. The people you know, know people, who know people …</a:t>
            </a:r>
            <a:endParaRPr lang="en-NZ" dirty="0"/>
          </a:p>
        </p:txBody>
      </p:sp>
      <p:sp>
        <p:nvSpPr>
          <p:cNvPr id="4" name="Slide Number Placeholder 3"/>
          <p:cNvSpPr>
            <a:spLocks noGrp="1"/>
          </p:cNvSpPr>
          <p:nvPr>
            <p:ph type="sldNum" sz="quarter" idx="10"/>
          </p:nvPr>
        </p:nvSpPr>
        <p:spPr/>
        <p:txBody>
          <a:bodyPr/>
          <a:lstStyle/>
          <a:p>
            <a:fld id="{08A9ADC5-9256-44CD-BA74-5BEBA42A58FC}" type="slidenum">
              <a:rPr lang="en-NZ" smtClean="0"/>
              <a:t>20</a:t>
            </a:fld>
            <a:endParaRPr lang="en-NZ"/>
          </a:p>
        </p:txBody>
      </p:sp>
    </p:spTree>
    <p:extLst>
      <p:ext uri="{BB962C8B-B14F-4D97-AF65-F5344CB8AC3E}">
        <p14:creationId xmlns:p14="http://schemas.microsoft.com/office/powerpoint/2010/main" val="208347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08A9ADC5-9256-44CD-BA74-5BEBA42A58FC}" type="slidenum">
              <a:rPr lang="en-NZ" smtClean="0"/>
              <a:t>3</a:t>
            </a:fld>
            <a:endParaRPr lang="en-NZ"/>
          </a:p>
        </p:txBody>
      </p:sp>
    </p:spTree>
    <p:extLst>
      <p:ext uri="{BB962C8B-B14F-4D97-AF65-F5344CB8AC3E}">
        <p14:creationId xmlns:p14="http://schemas.microsoft.com/office/powerpoint/2010/main" val="102699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i="1" dirty="0" smtClean="0"/>
              <a:t>Animated slide. Click to make side text appear.</a:t>
            </a:r>
          </a:p>
          <a:p>
            <a:pPr>
              <a:buFontTx/>
              <a:buChar char="•"/>
            </a:pPr>
            <a:r>
              <a:rPr lang="en-NZ" dirty="0" smtClean="0"/>
              <a:t>Building network relationships is like building new friendships. First impressions count. But if people are going to want to help you find information or opportunities, and be able to do that, they also need then to see you as someone with talents and skills that will be of benefit to others. </a:t>
            </a:r>
          </a:p>
          <a:p>
            <a:pPr>
              <a:buFontTx/>
              <a:buChar char="•"/>
            </a:pPr>
            <a:r>
              <a:rPr lang="en-NZ" dirty="0" smtClean="0"/>
              <a:t>So, even though many of us don’t feel 100% comfortable talking about our strengths, you do need to find ways to give people a sense of what you are good at and what you can offer to an employer, etc.</a:t>
            </a:r>
          </a:p>
          <a:p>
            <a:pPr>
              <a:buFontTx/>
              <a:buChar char="•"/>
            </a:pPr>
            <a:r>
              <a:rPr lang="en-NZ" dirty="0" smtClean="0"/>
              <a:t>This could be another time to discuss social networking sites and how employers and others check them. So, will your public profile give others a positive impression of you? </a:t>
            </a:r>
          </a:p>
          <a:p>
            <a:endParaRPr lang="en-NZ" dirty="0"/>
          </a:p>
        </p:txBody>
      </p:sp>
      <p:sp>
        <p:nvSpPr>
          <p:cNvPr id="4" name="Slide Number Placeholder 3"/>
          <p:cNvSpPr>
            <a:spLocks noGrp="1"/>
          </p:cNvSpPr>
          <p:nvPr>
            <p:ph type="sldNum" sz="quarter" idx="10"/>
          </p:nvPr>
        </p:nvSpPr>
        <p:spPr/>
        <p:txBody>
          <a:bodyPr/>
          <a:lstStyle/>
          <a:p>
            <a:fld id="{08A9ADC5-9256-44CD-BA74-5BEBA42A58FC}" type="slidenum">
              <a:rPr lang="en-NZ" smtClean="0"/>
              <a:t>21</a:t>
            </a:fld>
            <a:endParaRPr lang="en-NZ"/>
          </a:p>
        </p:txBody>
      </p:sp>
    </p:spTree>
    <p:extLst>
      <p:ext uri="{BB962C8B-B14F-4D97-AF65-F5344CB8AC3E}">
        <p14:creationId xmlns:p14="http://schemas.microsoft.com/office/powerpoint/2010/main" val="3894997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i="1" dirty="0" smtClean="0"/>
              <a:t>Animated slide. Click to make side text appear.</a:t>
            </a:r>
          </a:p>
          <a:p>
            <a:r>
              <a:rPr lang="en-NZ" dirty="0" smtClean="0"/>
              <a:t>Everyone in your network should know you are looking for information or opportunities.</a:t>
            </a:r>
          </a:p>
          <a:p>
            <a:r>
              <a:rPr lang="en-NZ" dirty="0" smtClean="0"/>
              <a:t>When talking to contacts about what you are looking for ask them general questions like: </a:t>
            </a:r>
          </a:p>
          <a:p>
            <a:pPr>
              <a:buFontTx/>
              <a:buChar char="•"/>
            </a:pPr>
            <a:r>
              <a:rPr lang="en-NZ" dirty="0" smtClean="0"/>
              <a:t>Do they know anyone who knows anything about the kinds of things you are interested in</a:t>
            </a:r>
          </a:p>
          <a:p>
            <a:pPr>
              <a:buFontTx/>
              <a:buChar char="•"/>
            </a:pPr>
            <a:r>
              <a:rPr lang="en-NZ" dirty="0" smtClean="0"/>
              <a:t>Do they know anyone who studies/works in places that might have the types of courses/jobs you are interested in</a:t>
            </a:r>
          </a:p>
          <a:p>
            <a:pPr>
              <a:buFontTx/>
              <a:buChar char="•"/>
            </a:pPr>
            <a:r>
              <a:rPr lang="en-NZ" dirty="0" smtClean="0"/>
              <a:t>Do they know anyone else you could talk to about your interests</a:t>
            </a:r>
          </a:p>
          <a:p>
            <a:r>
              <a:rPr lang="en-NZ" dirty="0" smtClean="0"/>
              <a:t>When you find someone in an area you are interested in, start by asking them about what they do. Then ask about what you should think about or do if you were interested in doing the same or finding out more.</a:t>
            </a:r>
          </a:p>
          <a:p>
            <a:endParaRPr lang="en-NZ" dirty="0" smtClean="0"/>
          </a:p>
          <a:p>
            <a:endParaRPr lang="en-NZ" dirty="0"/>
          </a:p>
        </p:txBody>
      </p:sp>
      <p:sp>
        <p:nvSpPr>
          <p:cNvPr id="4" name="Slide Number Placeholder 3"/>
          <p:cNvSpPr>
            <a:spLocks noGrp="1"/>
          </p:cNvSpPr>
          <p:nvPr>
            <p:ph type="sldNum" sz="quarter" idx="10"/>
          </p:nvPr>
        </p:nvSpPr>
        <p:spPr/>
        <p:txBody>
          <a:bodyPr/>
          <a:lstStyle/>
          <a:p>
            <a:fld id="{08A9ADC5-9256-44CD-BA74-5BEBA42A58FC}" type="slidenum">
              <a:rPr lang="en-NZ" smtClean="0"/>
              <a:t>22</a:t>
            </a:fld>
            <a:endParaRPr lang="en-NZ"/>
          </a:p>
        </p:txBody>
      </p:sp>
    </p:spTree>
    <p:extLst>
      <p:ext uri="{BB962C8B-B14F-4D97-AF65-F5344CB8AC3E}">
        <p14:creationId xmlns:p14="http://schemas.microsoft.com/office/powerpoint/2010/main" val="1450985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08A9ADC5-9256-44CD-BA74-5BEBA42A58FC}" type="slidenum">
              <a:rPr lang="en-NZ" smtClean="0"/>
              <a:t>23</a:t>
            </a:fld>
            <a:endParaRPr lang="en-NZ"/>
          </a:p>
        </p:txBody>
      </p:sp>
    </p:spTree>
    <p:extLst>
      <p:ext uri="{BB962C8B-B14F-4D97-AF65-F5344CB8AC3E}">
        <p14:creationId xmlns:p14="http://schemas.microsoft.com/office/powerpoint/2010/main" val="1921543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A2AAED-D56B-46E1-B474-3A94F8A31ACD}" type="slidenum">
              <a:rPr lang="en-NZ"/>
              <a:pPr/>
              <a:t>4</a:t>
            </a:fld>
            <a:endParaRPr lang="en-NZ"/>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NZ" i="1" dirty="0"/>
              <a:t>Animated slide. Click to make each to the two higher levels appear.</a:t>
            </a:r>
          </a:p>
          <a:p>
            <a:r>
              <a:rPr lang="en-US" dirty="0"/>
              <a:t>This diagram gives a general picture of what kinds of qualifications exist.</a:t>
            </a:r>
          </a:p>
          <a:p>
            <a:pPr>
              <a:buFontTx/>
              <a:buChar char="•"/>
            </a:pPr>
            <a:r>
              <a:rPr lang="en-US" dirty="0"/>
              <a:t>It shows the levels, but the levels themselves are not the important thing. Many students will never need to know the actual level of the course they are studying. (See below for explanation of levels if needed.)</a:t>
            </a:r>
          </a:p>
          <a:p>
            <a:pPr>
              <a:buFontTx/>
              <a:buChar char="•"/>
            </a:pPr>
            <a:r>
              <a:rPr lang="en-US" dirty="0"/>
              <a:t>It is good for students to understand that a lot of qualifications can be a stepping stone to one at a higher level</a:t>
            </a:r>
          </a:p>
          <a:p>
            <a:pPr>
              <a:buFontTx/>
              <a:buChar char="•"/>
            </a:pPr>
            <a:r>
              <a:rPr lang="en-US" dirty="0"/>
              <a:t>It is useful to point out that school qualifications fit into this structure.  </a:t>
            </a:r>
          </a:p>
          <a:p>
            <a:pPr>
              <a:buFontTx/>
              <a:buChar char="•"/>
            </a:pPr>
            <a:endParaRPr lang="en-US" dirty="0"/>
          </a:p>
          <a:p>
            <a:r>
              <a:rPr lang="en-US" dirty="0"/>
              <a:t>There are ten levels of qualifications in New Zealand. Each level is based on the complexity of learning, with level one the least complex and level ten the most.</a:t>
            </a:r>
            <a:endParaRPr lang="en-N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C7E5AB-617C-4EFE-9D15-58B71CDD67A3}" type="slidenum">
              <a:rPr lang="en-NZ"/>
              <a:pPr/>
              <a:t>5</a:t>
            </a:fld>
            <a:endParaRPr lang="en-NZ"/>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i="1" dirty="0" smtClean="0"/>
              <a:t>Animated slide. Click to make blocks of names appear.</a:t>
            </a:r>
          </a:p>
          <a:p>
            <a:r>
              <a:rPr lang="en-US" dirty="0" smtClean="0"/>
              <a:t>There </a:t>
            </a:r>
            <a:r>
              <a:rPr lang="en-US" dirty="0"/>
              <a:t>are the most common names for qualifications in New Zealand. Their position on the slide indicates their approximate levels.</a:t>
            </a:r>
          </a:p>
          <a:p>
            <a:r>
              <a:rPr lang="en-NZ" dirty="0"/>
              <a:t>Students are likely to have heard of some of these. They may not understand the following distinctions:</a:t>
            </a:r>
          </a:p>
          <a:p>
            <a:pPr>
              <a:buFontTx/>
              <a:buChar char="•"/>
            </a:pPr>
            <a:r>
              <a:rPr lang="en-US" dirty="0"/>
              <a:t>National certificates and diplomas:</a:t>
            </a:r>
          </a:p>
          <a:p>
            <a:pPr>
              <a:buFontTx/>
              <a:buChar char="•"/>
            </a:pPr>
            <a:r>
              <a:rPr lang="en-US" dirty="0"/>
              <a:t>Graduate and postgraduate courses: </a:t>
            </a:r>
          </a:p>
          <a:p>
            <a:r>
              <a:rPr lang="en-NZ" dirty="0" smtClean="0"/>
              <a:t>The student worksheets</a:t>
            </a:r>
            <a:r>
              <a:rPr lang="en-NZ" baseline="0" dirty="0" smtClean="0"/>
              <a:t> </a:t>
            </a:r>
            <a:r>
              <a:rPr lang="en-NZ" dirty="0" smtClean="0"/>
              <a:t>have </a:t>
            </a:r>
            <a:r>
              <a:rPr lang="en-NZ" dirty="0"/>
              <a:t>explanations of these terms.</a:t>
            </a:r>
          </a:p>
          <a:p>
            <a:endParaRPr lang="en-NZ" dirty="0"/>
          </a:p>
          <a:p>
            <a:pPr>
              <a:buFontTx/>
              <a:buChar char="•"/>
            </a:pPr>
            <a:endParaRPr lang="en-N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0478F2-7726-4419-9315-68982B42DB3E}" type="slidenum">
              <a:rPr lang="en-NZ"/>
              <a:pPr/>
              <a:t>6</a:t>
            </a:fld>
            <a:endParaRPr lang="en-NZ"/>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There are the most completion times for qualifications in New Zealand when studied full time, but there is variation.</a:t>
            </a:r>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D813D-5AE4-4650-98E4-4B106231A3CD}" type="slidenum">
              <a:rPr lang="en-NZ"/>
              <a:pPr/>
              <a:t>7</a:t>
            </a:fld>
            <a:endParaRPr lang="en-NZ"/>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NZ" i="1" dirty="0"/>
              <a:t>Animated slide. Click to make ‘definitions’ appear. They appear together.</a:t>
            </a:r>
          </a:p>
          <a:p>
            <a:r>
              <a:rPr lang="en-NZ" dirty="0"/>
              <a:t>First check how students understand these terms. Some may think:</a:t>
            </a:r>
          </a:p>
          <a:p>
            <a:pPr>
              <a:buFontTx/>
              <a:buChar char="•"/>
            </a:pPr>
            <a:r>
              <a:rPr lang="en-NZ" dirty="0"/>
              <a:t>Study means university and training means </a:t>
            </a:r>
            <a:r>
              <a:rPr lang="en-NZ" dirty="0" err="1"/>
              <a:t>polytech</a:t>
            </a:r>
            <a:endParaRPr lang="en-NZ" dirty="0"/>
          </a:p>
          <a:p>
            <a:pPr>
              <a:buFontTx/>
              <a:buChar char="•"/>
            </a:pPr>
            <a:r>
              <a:rPr lang="en-NZ" dirty="0"/>
              <a:t>Apprenticeships are the only form of learning on the job</a:t>
            </a:r>
          </a:p>
          <a:p>
            <a:r>
              <a:rPr lang="en-NZ" dirty="0"/>
              <a:t>Then show definitions</a:t>
            </a:r>
          </a:p>
          <a:p>
            <a:r>
              <a:rPr lang="en-NZ" dirty="0"/>
              <a:t>Introduce ideas about workplace training as needed. </a:t>
            </a:r>
          </a:p>
          <a:p>
            <a:pPr>
              <a:buFontTx/>
              <a:buChar char="•"/>
            </a:pPr>
            <a:r>
              <a:rPr lang="en-NZ" dirty="0" smtClean="0"/>
              <a:t>Student worksheet</a:t>
            </a:r>
            <a:r>
              <a:rPr lang="en-NZ" baseline="0" dirty="0" smtClean="0"/>
              <a:t> </a:t>
            </a:r>
            <a:r>
              <a:rPr lang="en-NZ" dirty="0" smtClean="0"/>
              <a:t>has </a:t>
            </a:r>
            <a:r>
              <a:rPr lang="en-NZ" dirty="0"/>
              <a:t>an explanation. </a:t>
            </a:r>
          </a:p>
          <a:p>
            <a:pPr>
              <a:buFontTx/>
              <a:buChar char="•"/>
            </a:pPr>
            <a:r>
              <a:rPr lang="en-NZ" dirty="0" smtClean="0"/>
              <a:t>Emphasise </a:t>
            </a:r>
            <a:r>
              <a:rPr lang="en-NZ" dirty="0"/>
              <a:t>that you need to find a job first before you can do workplace training.</a:t>
            </a:r>
          </a:p>
          <a:p>
            <a:pPr>
              <a:buFontTx/>
              <a:buChar char="•"/>
            </a:pPr>
            <a:endParaRPr lang="en-US" dirty="0"/>
          </a:p>
          <a:p>
            <a:endParaRPr lang="en-NZ" dirty="0"/>
          </a:p>
          <a:p>
            <a:endParaRPr lang="en-NZ" dirty="0"/>
          </a:p>
          <a:p>
            <a:endParaRPr lang="en-NZ" dirty="0"/>
          </a:p>
          <a:p>
            <a:endParaRPr lang="en-N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08A9ADC5-9256-44CD-BA74-5BEBA42A58FC}" type="slidenum">
              <a:rPr lang="en-NZ" smtClean="0"/>
              <a:t>8</a:t>
            </a:fld>
            <a:endParaRPr lang="en-NZ"/>
          </a:p>
        </p:txBody>
      </p:sp>
    </p:spTree>
    <p:extLst>
      <p:ext uri="{BB962C8B-B14F-4D97-AF65-F5344CB8AC3E}">
        <p14:creationId xmlns:p14="http://schemas.microsoft.com/office/powerpoint/2010/main" val="3791764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A95648-F013-489D-98A2-49F5DD792834}" type="slidenum">
              <a:rPr lang="en-NZ"/>
              <a:pPr/>
              <a:t>9</a:t>
            </a:fld>
            <a:endParaRPr lang="en-NZ"/>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NZ" dirty="0"/>
              <a:t>There is </a:t>
            </a:r>
            <a:r>
              <a:rPr lang="en-NZ" dirty="0" smtClean="0"/>
              <a:t>quite</a:t>
            </a:r>
            <a:r>
              <a:rPr lang="en-NZ" baseline="0" dirty="0" smtClean="0"/>
              <a:t> a lot of </a:t>
            </a:r>
            <a:r>
              <a:rPr lang="en-NZ" dirty="0" smtClean="0"/>
              <a:t>choice </a:t>
            </a:r>
            <a:r>
              <a:rPr lang="en-NZ" dirty="0"/>
              <a:t>in types of learning available after school. So have a quick discussion about what is the same and different about these options. This might cover key points </a:t>
            </a:r>
            <a:r>
              <a:rPr lang="en-NZ" dirty="0" smtClean="0"/>
              <a:t>listed in the student worksheet, and included below, as well as things like:</a:t>
            </a:r>
            <a:endParaRPr lang="en-NZ" dirty="0"/>
          </a:p>
          <a:p>
            <a:pPr>
              <a:buFontTx/>
              <a:buChar char="•"/>
            </a:pPr>
            <a:r>
              <a:rPr lang="en-NZ" dirty="0"/>
              <a:t>Locations and what is available locally</a:t>
            </a:r>
          </a:p>
          <a:p>
            <a:pPr>
              <a:buFontTx/>
              <a:buChar char="•"/>
            </a:pPr>
            <a:r>
              <a:rPr lang="en-NZ" dirty="0"/>
              <a:t>Sizes, typical learning environment and teaching approach</a:t>
            </a:r>
          </a:p>
          <a:p>
            <a:pPr>
              <a:buFontTx/>
              <a:buChar char="•"/>
            </a:pPr>
            <a:r>
              <a:rPr lang="en-NZ" dirty="0"/>
              <a:t>Ownership</a:t>
            </a:r>
          </a:p>
          <a:p>
            <a:endParaRPr lang="en-NZ" dirty="0" smtClean="0"/>
          </a:p>
          <a:p>
            <a:r>
              <a:rPr lang="en-NZ" dirty="0" smtClean="0"/>
              <a:t>wan</a:t>
            </a:r>
            <a:r>
              <a:rPr lang="en-US" dirty="0" smtClean="0"/>
              <a:t>ā</a:t>
            </a:r>
            <a:r>
              <a:rPr lang="en-NZ" dirty="0" err="1" smtClean="0"/>
              <a:t>nga</a:t>
            </a:r>
            <a:endParaRPr lang="en-NZ" dirty="0" smtClean="0"/>
          </a:p>
          <a:p>
            <a:pPr lvl="1"/>
            <a:r>
              <a:rPr lang="en-NZ" dirty="0" smtClean="0"/>
              <a:t>learning in keeping with </a:t>
            </a:r>
            <a:r>
              <a:rPr lang="en-NZ" dirty="0" err="1" smtClean="0"/>
              <a:t>ahuatanga</a:t>
            </a:r>
            <a:r>
              <a:rPr lang="en-NZ" dirty="0" smtClean="0"/>
              <a:t> Māori and </a:t>
            </a:r>
            <a:r>
              <a:rPr lang="en-NZ" dirty="0" err="1" smtClean="0"/>
              <a:t>tikanga</a:t>
            </a:r>
            <a:r>
              <a:rPr lang="en-NZ" dirty="0" smtClean="0"/>
              <a:t> Māori (Māori tradition and custom).</a:t>
            </a:r>
          </a:p>
          <a:p>
            <a:r>
              <a:rPr lang="en-NZ" dirty="0" smtClean="0"/>
              <a:t>universities</a:t>
            </a:r>
          </a:p>
          <a:p>
            <a:pPr lvl="1"/>
            <a:r>
              <a:rPr lang="en-NZ" dirty="0" smtClean="0"/>
              <a:t>academic focus―content is largely theoretical, but some courses have a practical element, </a:t>
            </a:r>
            <a:r>
              <a:rPr lang="en-NZ" dirty="0" err="1" smtClean="0"/>
              <a:t>eg</a:t>
            </a:r>
            <a:r>
              <a:rPr lang="en-NZ" dirty="0" smtClean="0"/>
              <a:t>, engineering, dentistry, PE</a:t>
            </a:r>
          </a:p>
          <a:p>
            <a:r>
              <a:rPr lang="en-NZ" dirty="0" smtClean="0"/>
              <a:t>polytechnics and institutes of technology </a:t>
            </a:r>
          </a:p>
          <a:p>
            <a:pPr lvl="1"/>
            <a:r>
              <a:rPr lang="en-NZ" dirty="0" smtClean="0"/>
              <a:t>stronger vocational focus―skills and knowledge you need for a job. Many courses connect students with workplaces.</a:t>
            </a:r>
          </a:p>
          <a:p>
            <a:r>
              <a:rPr lang="en-NZ" dirty="0" smtClean="0"/>
              <a:t>Industry training organisations</a:t>
            </a:r>
            <a:r>
              <a:rPr lang="en-NZ" baseline="0" dirty="0" smtClean="0"/>
              <a:t> (ITOs)</a:t>
            </a:r>
          </a:p>
          <a:p>
            <a:pPr lvl="1"/>
            <a:r>
              <a:rPr lang="en-NZ" baseline="0" dirty="0" smtClean="0"/>
              <a:t>training programmes in the workplace. You have to have a job first. You work towards a qualification at the same time as you work. This may require completing some off-the-job courses </a:t>
            </a:r>
          </a:p>
          <a:p>
            <a:pPr lvl="0"/>
            <a:r>
              <a:rPr lang="en-NZ" baseline="0" dirty="0" smtClean="0"/>
              <a:t>Private training establishments (PTEs)</a:t>
            </a:r>
          </a:p>
          <a:p>
            <a:pPr lvl="1"/>
            <a:r>
              <a:rPr lang="en-NZ" baseline="0" dirty="0" smtClean="0"/>
              <a:t>Often focus on a few specialist fields, such as hospitality, business, driving, drama or hairdressing.</a:t>
            </a:r>
          </a:p>
          <a:p>
            <a:pPr lvl="0"/>
            <a:endParaRPr lang="en-N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8A9ADC5-9256-44CD-BA74-5BEBA42A58FC}" type="slidenum">
              <a:rPr lang="en-NZ" smtClean="0"/>
              <a:t>10</a:t>
            </a:fld>
            <a:endParaRPr lang="en-NZ"/>
          </a:p>
        </p:txBody>
      </p:sp>
    </p:spTree>
    <p:extLst>
      <p:ext uri="{BB962C8B-B14F-4D97-AF65-F5344CB8AC3E}">
        <p14:creationId xmlns:p14="http://schemas.microsoft.com/office/powerpoint/2010/main" val="3712115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96" t="2731" r="3672" b="7310"/>
          <a:stretch/>
        </p:blipFill>
        <p:spPr bwMode="auto">
          <a:xfrm rot="16200000">
            <a:off x="1038275" y="-1400869"/>
            <a:ext cx="6984776" cy="958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noAutofit/>
          </a:bodyPr>
          <a:lstStyle>
            <a:lvl1pPr algn="ctr">
              <a:defRPr sz="7200">
                <a:solidFill>
                  <a:schemeClr val="bg1">
                    <a:lumMod val="95000"/>
                  </a:schemeClr>
                </a:solidFill>
                <a:latin typeface="Century Gothic" pitchFamily="34" charset="0"/>
              </a:defRPr>
            </a:lvl1pPr>
          </a:lstStyle>
          <a:p>
            <a:r>
              <a:rPr lang="en-US" dirty="0" smtClean="0"/>
              <a:t>Click to edit Master title style</a:t>
            </a:r>
            <a:endParaRPr lang="en-NZ" dirty="0"/>
          </a:p>
        </p:txBody>
      </p:sp>
      <p:sp>
        <p:nvSpPr>
          <p:cNvPr id="18" name="Text Placeholder 17"/>
          <p:cNvSpPr>
            <a:spLocks noGrp="1"/>
          </p:cNvSpPr>
          <p:nvPr>
            <p:ph type="body" sz="quarter" idx="13" hasCustomPrompt="1"/>
          </p:nvPr>
        </p:nvSpPr>
        <p:spPr>
          <a:xfrm>
            <a:off x="1331640" y="6237312"/>
            <a:ext cx="1080120" cy="324000"/>
          </a:xfrm>
        </p:spPr>
        <p:txBody>
          <a:bodyPr>
            <a:normAutofit/>
          </a:bodyPr>
          <a:lstStyle>
            <a:lvl1pPr marL="0" indent="0" algn="l">
              <a:buNone/>
              <a:defRPr sz="1400">
                <a:solidFill>
                  <a:schemeClr val="bg1">
                    <a:lumMod val="95000"/>
                  </a:schemeClr>
                </a:solidFill>
              </a:defRPr>
            </a:lvl1pPr>
          </a:lstStyle>
          <a:p>
            <a:pPr lvl="0"/>
            <a:r>
              <a:rPr lang="en-NZ" dirty="0" smtClean="0"/>
              <a:t> section 1 </a:t>
            </a:r>
            <a:endParaRPr lang="en-NZ" dirty="0"/>
          </a:p>
        </p:txBody>
      </p:sp>
      <p:sp>
        <p:nvSpPr>
          <p:cNvPr id="19" name="TextBox 18"/>
          <p:cNvSpPr txBox="1"/>
          <p:nvPr userDrawn="1"/>
        </p:nvSpPr>
        <p:spPr>
          <a:xfrm>
            <a:off x="2411760" y="6237312"/>
            <a:ext cx="5544616" cy="307777"/>
          </a:xfrm>
          <a:prstGeom prst="rect">
            <a:avLst/>
          </a:prstGeom>
          <a:noFill/>
        </p:spPr>
        <p:txBody>
          <a:bodyPr wrap="square" rtlCol="0">
            <a:spAutoFit/>
          </a:bodyPr>
          <a:lstStyle/>
          <a:p>
            <a:r>
              <a:rPr lang="en-NZ" sz="1400" dirty="0" smtClean="0">
                <a:solidFill>
                  <a:schemeClr val="bg1">
                    <a:lumMod val="95000"/>
                  </a:schemeClr>
                </a:solidFill>
                <a:latin typeface="Century Gothic" pitchFamily="34" charset="0"/>
              </a:rPr>
              <a:t>Decide and Prepare</a:t>
            </a:r>
            <a:r>
              <a:rPr lang="en-NZ" sz="1400" baseline="0" dirty="0" smtClean="0">
                <a:solidFill>
                  <a:schemeClr val="bg1">
                    <a:lumMod val="95000"/>
                  </a:schemeClr>
                </a:solidFill>
                <a:latin typeface="Century Gothic" pitchFamily="34" charset="0"/>
              </a:rPr>
              <a:t> </a:t>
            </a:r>
            <a:r>
              <a:rPr lang="en-NZ" sz="1400" dirty="0" smtClean="0">
                <a:solidFill>
                  <a:schemeClr val="bg1">
                    <a:lumMod val="95000"/>
                  </a:schemeClr>
                </a:solidFill>
                <a:latin typeface="Century Gothic" pitchFamily="34" charset="0"/>
              </a:rPr>
              <a:t>   Careers New Zealand</a:t>
            </a:r>
            <a:r>
              <a:rPr lang="en-NZ" sz="1400" baseline="0" dirty="0" smtClean="0">
                <a:solidFill>
                  <a:schemeClr val="bg1">
                    <a:lumMod val="95000"/>
                  </a:schemeClr>
                </a:solidFill>
                <a:latin typeface="Century Gothic" pitchFamily="34" charset="0"/>
              </a:rPr>
              <a:t> </a:t>
            </a:r>
            <a:r>
              <a:rPr lang="en-NZ" sz="1400" dirty="0" smtClean="0">
                <a:solidFill>
                  <a:schemeClr val="bg1">
                    <a:lumMod val="95000"/>
                  </a:schemeClr>
                </a:solidFill>
                <a:latin typeface="Century Gothic" pitchFamily="34" charset="0"/>
              </a:rPr>
              <a:t>   April 2012</a:t>
            </a:r>
            <a:endParaRPr lang="en-NZ" sz="1400" dirty="0">
              <a:solidFill>
                <a:schemeClr val="bg1">
                  <a:lumMod val="95000"/>
                </a:schemeClr>
              </a:solidFill>
              <a:latin typeface="Century Gothic" pitchFamily="34" charset="0"/>
            </a:endParaRPr>
          </a:p>
        </p:txBody>
      </p:sp>
    </p:spTree>
    <p:extLst>
      <p:ext uri="{BB962C8B-B14F-4D97-AF65-F5344CB8AC3E}">
        <p14:creationId xmlns:p14="http://schemas.microsoft.com/office/powerpoint/2010/main" val="1010845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1143000"/>
          </a:xfrm>
        </p:spPr>
        <p:txBody>
          <a:bodyPr>
            <a:normAutofit/>
          </a:bodyPr>
          <a:lstStyle>
            <a:lvl1pPr algn="l">
              <a:defRPr sz="3600">
                <a:solidFill>
                  <a:srgbClr val="AC1D22"/>
                </a:solidFill>
                <a:latin typeface="Century Gothic" pitchFamily="34" charset="0"/>
              </a:defRPr>
            </a:lvl1pPr>
          </a:lstStyle>
          <a:p>
            <a:r>
              <a:rPr lang="en-US" dirty="0" smtClean="0"/>
              <a:t>Click to edit Master title style</a:t>
            </a:r>
            <a:endParaRPr lang="en-NZ" dirty="0"/>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0000" y="5580000"/>
            <a:ext cx="1871663"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1093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lvl1pPr algn="l">
              <a:defRPr/>
            </a:lvl1pPr>
          </a:lstStyle>
          <a:p>
            <a:r>
              <a:rPr lang="en-US" dirty="0" smtClean="0"/>
              <a:t>Click to edit Master title style</a:t>
            </a:r>
            <a:endParaRPr lang="en-NZ" dirty="0"/>
          </a:p>
        </p:txBody>
      </p:sp>
      <p:sp>
        <p:nvSpPr>
          <p:cNvPr id="3" name="Content Placeholder 2"/>
          <p:cNvSpPr>
            <a:spLocks noGrp="1"/>
          </p:cNvSpPr>
          <p:nvPr>
            <p:ph idx="1"/>
          </p:nvPr>
        </p:nvSpPr>
        <p:spPr>
          <a:xfrm>
            <a:off x="457200" y="1484784"/>
            <a:ext cx="8229600" cy="4641379"/>
          </a:xfrm>
        </p:spPr>
        <p:txBody>
          <a:bodyPr/>
          <a:lstStyle>
            <a:lvl1pPr>
              <a:spcAft>
                <a:spcPts val="1200"/>
              </a:spcAft>
              <a:defRPr/>
            </a:lvl1pPr>
            <a:lvl2pPr>
              <a:spcAft>
                <a:spcPts val="1200"/>
              </a:spcAft>
              <a:defRPr>
                <a:solidFill>
                  <a:schemeClr val="tx1">
                    <a:lumMod val="65000"/>
                    <a:lumOff val="3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10"/>
          </p:nvPr>
        </p:nvSpPr>
        <p:spPr/>
        <p:txBody>
          <a:bodyPr/>
          <a:lstStyle/>
          <a:p>
            <a:fld id="{B6C0A912-DE25-4E2F-A941-393F06D049E9}" type="datetimeFigureOut">
              <a:rPr lang="en-NZ" smtClean="0"/>
              <a:t>30/04/2012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DD5CBCA-47AF-439B-83BB-240A006C86F5}" type="slidenum">
              <a:rPr lang="en-NZ" smtClean="0"/>
              <a:t>‹#›</a:t>
            </a:fld>
            <a:endParaRPr lang="en-NZ"/>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0000" y="5580000"/>
            <a:ext cx="1869948" cy="1095756"/>
          </a:xfrm>
          <a:prstGeom prst="rect">
            <a:avLst/>
          </a:prstGeom>
        </p:spPr>
      </p:pic>
    </p:spTree>
    <p:extLst>
      <p:ext uri="{BB962C8B-B14F-4D97-AF65-F5344CB8AC3E}">
        <p14:creationId xmlns:p14="http://schemas.microsoft.com/office/powerpoint/2010/main" val="25522499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lvl1pPr algn="l">
              <a:defRPr/>
            </a:lvl1pPr>
          </a:lstStyle>
          <a:p>
            <a:r>
              <a:rPr lang="en-US" smtClean="0"/>
              <a:t>Click to edit Master title style</a:t>
            </a:r>
            <a:endParaRPr lang="en-NZ"/>
          </a:p>
        </p:txBody>
      </p:sp>
      <p:sp>
        <p:nvSpPr>
          <p:cNvPr id="3" name="Content Placeholder 2"/>
          <p:cNvSpPr>
            <a:spLocks noGrp="1"/>
          </p:cNvSpPr>
          <p:nvPr>
            <p:ph idx="1"/>
          </p:nvPr>
        </p:nvSpPr>
        <p:spPr>
          <a:xfrm>
            <a:off x="457200" y="1484784"/>
            <a:ext cx="8229600" cy="4641379"/>
          </a:xfrm>
        </p:spPr>
        <p:txBody>
          <a:bodyPr/>
          <a:lstStyle>
            <a:lvl1pPr>
              <a:spcAft>
                <a:spcPts val="1200"/>
              </a:spcAft>
              <a:defRPr/>
            </a:lvl1pPr>
            <a:lvl2pPr>
              <a:spcAft>
                <a:spcPts val="1200"/>
              </a:spcAft>
              <a:defRPr>
                <a:solidFill>
                  <a:schemeClr val="tx1">
                    <a:lumMod val="65000"/>
                    <a:lumOff val="3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10"/>
          </p:nvPr>
        </p:nvSpPr>
        <p:spPr/>
        <p:txBody>
          <a:bodyPr/>
          <a:lstStyle/>
          <a:p>
            <a:fld id="{B6C0A912-DE25-4E2F-A941-393F06D049E9}" type="datetimeFigureOut">
              <a:rPr lang="en-NZ" smtClean="0"/>
              <a:t>30/04/2012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DD5CBCA-47AF-439B-83BB-240A006C86F5}" type="slidenum">
              <a:rPr lang="en-NZ" smtClean="0"/>
              <a:t>‹#›</a:t>
            </a:fld>
            <a:endParaRPr lang="en-NZ"/>
          </a:p>
        </p:txBody>
      </p:sp>
    </p:spTree>
    <p:extLst>
      <p:ext uri="{BB962C8B-B14F-4D97-AF65-F5344CB8AC3E}">
        <p14:creationId xmlns:p14="http://schemas.microsoft.com/office/powerpoint/2010/main" val="25450059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83568" y="6356350"/>
            <a:ext cx="1907232" cy="365125"/>
          </a:xfrm>
        </p:spPr>
        <p:txBody>
          <a:bodyPr/>
          <a:lstStyle>
            <a:lvl1pPr>
              <a:defRPr/>
            </a:lvl1pPr>
          </a:lstStyle>
          <a:p>
            <a:r>
              <a:rPr lang="en-NZ" dirty="0" smtClean="0"/>
              <a:t>Decide and Prepare</a:t>
            </a:r>
            <a:endParaRPr lang="en-NZ" dirty="0"/>
          </a:p>
        </p:txBody>
      </p:sp>
      <p:sp>
        <p:nvSpPr>
          <p:cNvPr id="5" name="Footer Placeholder 4"/>
          <p:cNvSpPr>
            <a:spLocks noGrp="1"/>
          </p:cNvSpPr>
          <p:nvPr>
            <p:ph type="ftr" sz="quarter" idx="11"/>
          </p:nvPr>
        </p:nvSpPr>
        <p:spPr/>
        <p:txBody>
          <a:bodyPr/>
          <a:lstStyle/>
          <a:p>
            <a:r>
              <a:rPr lang="en-NZ" dirty="0" smtClean="0"/>
              <a:t>Careers New Zealand,  April 2012</a:t>
            </a:r>
          </a:p>
        </p:txBody>
      </p:sp>
      <p:pic>
        <p:nvPicPr>
          <p:cNvPr id="10" name="Picture 9"/>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80000" y="360000"/>
            <a:ext cx="2243938" cy="1314907"/>
          </a:xfrm>
          <a:prstGeom prst="rect">
            <a:avLst/>
          </a:prstGeom>
        </p:spPr>
      </p:pic>
    </p:spTree>
    <p:extLst>
      <p:ext uri="{BB962C8B-B14F-4D97-AF65-F5344CB8AC3E}">
        <p14:creationId xmlns:p14="http://schemas.microsoft.com/office/powerpoint/2010/main" val="30001378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5" name="Date Placeholder 4"/>
          <p:cNvSpPr>
            <a:spLocks noGrp="1"/>
          </p:cNvSpPr>
          <p:nvPr>
            <p:ph type="dt" sz="half" idx="10"/>
          </p:nvPr>
        </p:nvSpPr>
        <p:spPr/>
        <p:txBody>
          <a:bodyPr/>
          <a:lstStyle/>
          <a:p>
            <a:fld id="{B6C0A912-DE25-4E2F-A941-393F06D049E9}" type="datetimeFigureOut">
              <a:rPr lang="en-NZ" smtClean="0"/>
              <a:t>30/04/2012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DD5CBCA-47AF-439B-83BB-240A006C86F5}" type="slidenum">
              <a:rPr lang="en-NZ" smtClean="0"/>
              <a:t>‹#›</a:t>
            </a:fld>
            <a:endParaRPr lang="en-NZ"/>
          </a:p>
        </p:txBody>
      </p:sp>
    </p:spTree>
    <p:extLst>
      <p:ext uri="{BB962C8B-B14F-4D97-AF65-F5344CB8AC3E}">
        <p14:creationId xmlns:p14="http://schemas.microsoft.com/office/powerpoint/2010/main" val="12264035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NZ"/>
          </a:p>
        </p:txBody>
      </p:sp>
      <p:sp>
        <p:nvSpPr>
          <p:cNvPr id="3" name="Table Placeholder 2"/>
          <p:cNvSpPr>
            <a:spLocks noGrp="1"/>
          </p:cNvSpPr>
          <p:nvPr>
            <p:ph type="tbl" idx="1"/>
          </p:nvPr>
        </p:nvSpPr>
        <p:spPr>
          <a:xfrm>
            <a:off x="457200" y="1600200"/>
            <a:ext cx="8229600" cy="4525963"/>
          </a:xfrm>
        </p:spPr>
        <p:txBody>
          <a:bodyPr/>
          <a:lstStyle/>
          <a:p>
            <a:endParaRPr lang="en-NZ"/>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NZ"/>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NZ"/>
              <a:t>Careers 11, CareersNZ, 2011</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19F5DEF-D8C7-4969-A9B5-5E57946D39F8}" type="slidenum">
              <a:rPr lang="en-NZ"/>
              <a:pPr/>
              <a:t>‹#›</a:t>
            </a:fld>
            <a:endParaRPr lang="en-NZ"/>
          </a:p>
        </p:txBody>
      </p:sp>
    </p:spTree>
    <p:extLst>
      <p:ext uri="{BB962C8B-B14F-4D97-AF65-F5344CB8AC3E}">
        <p14:creationId xmlns:p14="http://schemas.microsoft.com/office/powerpoint/2010/main" val="9600981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1892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0A912-DE25-4E2F-A941-393F06D049E9}" type="datetimeFigureOut">
              <a:rPr lang="en-NZ" smtClean="0"/>
              <a:t>30/04/2012</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5CBCA-47AF-439B-83BB-240A006C86F5}" type="slidenum">
              <a:rPr lang="en-NZ" smtClean="0"/>
              <a:t>‹#›</a:t>
            </a:fld>
            <a:endParaRPr lang="en-NZ"/>
          </a:p>
        </p:txBody>
      </p:sp>
    </p:spTree>
    <p:extLst>
      <p:ext uri="{BB962C8B-B14F-4D97-AF65-F5344CB8AC3E}">
        <p14:creationId xmlns:p14="http://schemas.microsoft.com/office/powerpoint/2010/main" val="283102214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86" r:id="rId4"/>
    <p:sldLayoutId id="2147483651" r:id="rId5"/>
    <p:sldLayoutId id="2147483657" r:id="rId6"/>
    <p:sldLayoutId id="2147483660" r:id="rId7"/>
    <p:sldLayoutId id="2147483687" r:id="rId8"/>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AC1D22"/>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lumMod val="85000"/>
              <a:lumOff val="15000"/>
            </a:schemeClr>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50000"/>
              <a:lumOff val="50000"/>
            </a:schemeClr>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ommunityinclusion.org/article.php?article_id=251"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NZ" dirty="0" smtClean="0"/>
              <a:t>Decide and Prepare</a:t>
            </a:r>
            <a:endParaRPr lang="en-NZ" dirty="0"/>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66148" y="5157196"/>
            <a:ext cx="1869948" cy="1095756"/>
          </a:xfrm>
          <a:prstGeom prst="rect">
            <a:avLst/>
          </a:prstGeom>
        </p:spPr>
      </p:pic>
      <p:pic>
        <p:nvPicPr>
          <p:cNvPr id="3" name="Picture Placeholder 2"/>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2794" b="2794"/>
          <a:stretch>
            <a:fillRect/>
          </a:stretch>
        </p:blipFill>
        <p:spPr/>
      </p:pic>
    </p:spTree>
    <p:extLst>
      <p:ext uri="{BB962C8B-B14F-4D97-AF65-F5344CB8AC3E}">
        <p14:creationId xmlns:p14="http://schemas.microsoft.com/office/powerpoint/2010/main" val="3887279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Can I do any </a:t>
            </a:r>
            <a:br>
              <a:rPr lang="en-NZ" dirty="0" smtClean="0"/>
            </a:br>
            <a:r>
              <a:rPr lang="en-NZ" dirty="0" smtClean="0"/>
              <a:t>course I want?</a:t>
            </a:r>
            <a:endParaRPr lang="en-NZ" dirty="0"/>
          </a:p>
        </p:txBody>
      </p:sp>
      <p:sp>
        <p:nvSpPr>
          <p:cNvPr id="3" name="Text Placeholder 2"/>
          <p:cNvSpPr>
            <a:spLocks noGrp="1"/>
          </p:cNvSpPr>
          <p:nvPr>
            <p:ph type="body" idx="1"/>
          </p:nvPr>
        </p:nvSpPr>
        <p:spPr/>
        <p:txBody>
          <a:bodyPr/>
          <a:lstStyle/>
          <a:p>
            <a:r>
              <a:rPr lang="en-NZ" dirty="0"/>
              <a:t>Understanding tertiary options</a:t>
            </a:r>
          </a:p>
        </p:txBody>
      </p:sp>
    </p:spTree>
    <p:extLst>
      <p:ext uri="{BB962C8B-B14F-4D97-AF65-F5344CB8AC3E}">
        <p14:creationId xmlns:p14="http://schemas.microsoft.com/office/powerpoint/2010/main" val="3208398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82625" y="1412875"/>
            <a:ext cx="7489825" cy="4608513"/>
          </a:xfrm>
          <a:prstGeom prst="rect">
            <a:avLst/>
          </a:prstGeom>
          <a:noFill/>
          <a:ln>
            <a:noFill/>
          </a:ln>
          <a:effectLst/>
          <a:extLst>
            <a:ext uri="{909E8E84-426E-40DD-AFC4-6F175D3DCCD1}">
              <a14:hiddenFill xmlns:a14="http://schemas.microsoft.com/office/drawing/2010/main">
                <a:solidFill>
                  <a:srgbClr val="BFDEE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1079500" indent="-1079500"/>
            <a:endParaRPr lang="en-NZ" sz="2400">
              <a:solidFill>
                <a:srgbClr val="00467F"/>
              </a:solidFill>
              <a:latin typeface="Verdana" pitchFamily="34" charset="0"/>
            </a:endParaRPr>
          </a:p>
          <a:p>
            <a:pPr marL="1079500" indent="-1079500"/>
            <a:endParaRPr lang="en-NZ" sz="2400" b="1">
              <a:solidFill>
                <a:srgbClr val="00467F"/>
              </a:solidFill>
              <a:latin typeface="Verdana" pitchFamily="34" charset="0"/>
            </a:endParaRPr>
          </a:p>
        </p:txBody>
      </p:sp>
      <p:sp>
        <p:nvSpPr>
          <p:cNvPr id="71683" name="Rectangle 3"/>
          <p:cNvSpPr>
            <a:spLocks noGrp="1" noChangeArrowheads="1"/>
          </p:cNvSpPr>
          <p:nvPr>
            <p:ph type="title"/>
          </p:nvPr>
        </p:nvSpPr>
        <p:spPr/>
        <p:txBody>
          <a:bodyPr/>
          <a:lstStyle/>
          <a:p>
            <a:pPr algn="l">
              <a:tabLst>
                <a:tab pos="444500" algn="l"/>
              </a:tabLst>
            </a:pPr>
            <a:r>
              <a:rPr lang="en-NZ" dirty="0"/>
              <a:t>entry requirements vary</a:t>
            </a:r>
            <a:endParaRPr lang="en-GB" dirty="0"/>
          </a:p>
        </p:txBody>
      </p:sp>
      <p:sp>
        <p:nvSpPr>
          <p:cNvPr id="71685" name="Rectangle 5"/>
          <p:cNvSpPr>
            <a:spLocks noGrp="1" noChangeArrowheads="1"/>
          </p:cNvSpPr>
          <p:nvPr>
            <p:ph idx="1"/>
          </p:nvPr>
        </p:nvSpPr>
        <p:spPr>
          <a:noFill/>
        </p:spPr>
        <p:txBody>
          <a:bodyPr>
            <a:normAutofit/>
          </a:bodyPr>
          <a:lstStyle/>
          <a:p>
            <a:pPr marL="0" indent="0">
              <a:buFontTx/>
              <a:buNone/>
            </a:pPr>
            <a:r>
              <a:rPr lang="en-US" sz="2400" b="1" dirty="0" smtClean="0">
                <a:solidFill>
                  <a:srgbClr val="EB8F2B"/>
                </a:solidFill>
              </a:rPr>
              <a:t>… from </a:t>
            </a:r>
            <a:r>
              <a:rPr lang="en-US" sz="2400" b="1" dirty="0">
                <a:solidFill>
                  <a:srgbClr val="EB8F2B"/>
                </a:solidFill>
              </a:rPr>
              <a:t>course to course and place to place.</a:t>
            </a:r>
          </a:p>
          <a:p>
            <a:pPr lvl="1"/>
            <a:r>
              <a:rPr lang="en-US" dirty="0" smtClean="0"/>
              <a:t>You </a:t>
            </a:r>
            <a:r>
              <a:rPr lang="en-US" dirty="0"/>
              <a:t>might need a set number of credits in particular school subjects. </a:t>
            </a:r>
          </a:p>
          <a:p>
            <a:pPr lvl="1"/>
            <a:r>
              <a:rPr lang="en-US" dirty="0"/>
              <a:t>When there are a limited number of places in a course, meeting the minimum entry requirements might not be enough. </a:t>
            </a:r>
          </a:p>
          <a:p>
            <a:pPr lvl="1">
              <a:spcBef>
                <a:spcPct val="0"/>
              </a:spcBef>
            </a:pPr>
            <a:r>
              <a:rPr lang="en-US" dirty="0"/>
              <a:t>Course providers may want to see portfolios, experience in the </a:t>
            </a:r>
            <a:r>
              <a:rPr lang="en-US" dirty="0" smtClean="0"/>
              <a:t>workplace, evidence </a:t>
            </a:r>
            <a:r>
              <a:rPr lang="en-US" dirty="0"/>
              <a:t>of commitment or certain personal qualities.</a:t>
            </a:r>
          </a:p>
        </p:txBody>
      </p:sp>
    </p:spTree>
    <p:extLst>
      <p:ext uri="{BB962C8B-B14F-4D97-AF65-F5344CB8AC3E}">
        <p14:creationId xmlns:p14="http://schemas.microsoft.com/office/powerpoint/2010/main" val="175927941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a:t>e</a:t>
            </a:r>
            <a:r>
              <a:rPr lang="en-NZ" dirty="0" smtClean="0"/>
              <a:t>ntry to university</a:t>
            </a:r>
            <a:endParaRPr lang="en-NZ" dirty="0"/>
          </a:p>
        </p:txBody>
      </p:sp>
      <p:sp>
        <p:nvSpPr>
          <p:cNvPr id="3" name="Content Placeholder 2"/>
          <p:cNvSpPr>
            <a:spLocks noGrp="1"/>
          </p:cNvSpPr>
          <p:nvPr>
            <p:ph idx="1"/>
          </p:nvPr>
        </p:nvSpPr>
        <p:spPr/>
        <p:txBody>
          <a:bodyPr>
            <a:normAutofit/>
          </a:bodyPr>
          <a:lstStyle/>
          <a:p>
            <a:pPr marL="0" indent="0">
              <a:buNone/>
            </a:pPr>
            <a:r>
              <a:rPr lang="en-NZ" dirty="0" smtClean="0"/>
              <a:t>Example: BA in history at Victoria University</a:t>
            </a:r>
          </a:p>
          <a:p>
            <a:pPr lvl="1"/>
            <a:r>
              <a:rPr lang="en-NZ" dirty="0" smtClean="0"/>
              <a:t>Minimum requirement is University Entrance</a:t>
            </a:r>
          </a:p>
          <a:p>
            <a:pPr lvl="1"/>
            <a:r>
              <a:rPr lang="en-NZ" dirty="0" smtClean="0"/>
              <a:t>For guaranteed entry you need a score of </a:t>
            </a:r>
            <a:br>
              <a:rPr lang="en-NZ" dirty="0" smtClean="0"/>
            </a:br>
            <a:r>
              <a:rPr lang="en-NZ" dirty="0" smtClean="0"/>
              <a:t>150 points based on up to 80 of your best credits </a:t>
            </a:r>
            <a:endParaRPr lang="en-NZ" dirty="0"/>
          </a:p>
          <a:p>
            <a:pPr lvl="1"/>
            <a:r>
              <a:rPr lang="en-NZ" dirty="0" smtClean="0"/>
              <a:t>For example, 10 </a:t>
            </a:r>
            <a:r>
              <a:rPr lang="en-NZ" dirty="0"/>
              <a:t>credits at excellence </a:t>
            </a:r>
            <a:r>
              <a:rPr lang="en-NZ" dirty="0" smtClean="0"/>
              <a:t>(40pts),</a:t>
            </a:r>
            <a:br>
              <a:rPr lang="en-NZ" dirty="0" smtClean="0"/>
            </a:br>
            <a:r>
              <a:rPr lang="en-NZ" dirty="0" smtClean="0"/>
              <a:t>10 credits at merit (30pts) and 40 </a:t>
            </a:r>
            <a:r>
              <a:rPr lang="en-NZ" dirty="0"/>
              <a:t>credits at achieved </a:t>
            </a:r>
            <a:r>
              <a:rPr lang="en-NZ" dirty="0" smtClean="0"/>
              <a:t>(80 </a:t>
            </a:r>
            <a:r>
              <a:rPr lang="en-NZ" dirty="0" err="1"/>
              <a:t>pts</a:t>
            </a:r>
            <a:r>
              <a:rPr lang="en-NZ" dirty="0" smtClean="0"/>
              <a:t>).</a:t>
            </a:r>
          </a:p>
          <a:p>
            <a:pPr lvl="2"/>
            <a:r>
              <a:rPr lang="en-NZ" dirty="0">
                <a:solidFill>
                  <a:schemeClr val="tx1">
                    <a:lumMod val="65000"/>
                    <a:lumOff val="35000"/>
                  </a:schemeClr>
                </a:solidFill>
              </a:rPr>
              <a:t>excellence=4 </a:t>
            </a:r>
            <a:r>
              <a:rPr lang="en-NZ" dirty="0" err="1" smtClean="0">
                <a:solidFill>
                  <a:schemeClr val="tx1">
                    <a:lumMod val="65000"/>
                    <a:lumOff val="35000"/>
                  </a:schemeClr>
                </a:solidFill>
              </a:rPr>
              <a:t>pts</a:t>
            </a:r>
            <a:r>
              <a:rPr lang="en-NZ" dirty="0" smtClean="0">
                <a:solidFill>
                  <a:schemeClr val="tx1">
                    <a:lumMod val="65000"/>
                    <a:lumOff val="35000"/>
                  </a:schemeClr>
                </a:solidFill>
              </a:rPr>
              <a:t>, </a:t>
            </a:r>
            <a:r>
              <a:rPr lang="en-NZ" dirty="0">
                <a:solidFill>
                  <a:schemeClr val="tx1">
                    <a:lumMod val="65000"/>
                    <a:lumOff val="35000"/>
                  </a:schemeClr>
                </a:solidFill>
              </a:rPr>
              <a:t>merit=3 </a:t>
            </a:r>
            <a:r>
              <a:rPr lang="en-NZ" dirty="0" err="1" smtClean="0">
                <a:solidFill>
                  <a:schemeClr val="tx1">
                    <a:lumMod val="65000"/>
                    <a:lumOff val="35000"/>
                  </a:schemeClr>
                </a:solidFill>
              </a:rPr>
              <a:t>pts</a:t>
            </a:r>
            <a:r>
              <a:rPr lang="en-NZ" dirty="0">
                <a:solidFill>
                  <a:schemeClr val="tx1">
                    <a:lumMod val="65000"/>
                    <a:lumOff val="35000"/>
                  </a:schemeClr>
                </a:solidFill>
              </a:rPr>
              <a:t>, achieved=2 </a:t>
            </a:r>
            <a:r>
              <a:rPr lang="en-NZ" dirty="0" err="1">
                <a:solidFill>
                  <a:schemeClr val="tx1">
                    <a:lumMod val="65000"/>
                    <a:lumOff val="35000"/>
                  </a:schemeClr>
                </a:solidFill>
              </a:rPr>
              <a:t>pts</a:t>
            </a:r>
            <a:endParaRPr lang="en-NZ" dirty="0">
              <a:solidFill>
                <a:schemeClr val="tx1">
                  <a:lumMod val="65000"/>
                  <a:lumOff val="35000"/>
                </a:schemeClr>
              </a:solidFill>
            </a:endParaRPr>
          </a:p>
          <a:p>
            <a:pPr lvl="1"/>
            <a:endParaRPr lang="en-NZ" dirty="0"/>
          </a:p>
          <a:p>
            <a:pPr lvl="1"/>
            <a:endParaRPr lang="en-NZ" dirty="0" smtClean="0"/>
          </a:p>
          <a:p>
            <a:pPr lvl="1"/>
            <a:endParaRPr lang="en-NZ" dirty="0" smtClean="0"/>
          </a:p>
          <a:p>
            <a:pPr lvl="1"/>
            <a:endParaRPr lang="en-NZ" dirty="0" smtClean="0"/>
          </a:p>
          <a:p>
            <a:pPr lvl="1"/>
            <a:endParaRPr lang="en-NZ" dirty="0"/>
          </a:p>
        </p:txBody>
      </p:sp>
    </p:spTree>
    <p:extLst>
      <p:ext uri="{BB962C8B-B14F-4D97-AF65-F5344CB8AC3E}">
        <p14:creationId xmlns:p14="http://schemas.microsoft.com/office/powerpoint/2010/main" val="3138771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NZ" dirty="0" smtClean="0"/>
              <a:t>entry to </a:t>
            </a:r>
            <a:r>
              <a:rPr lang="en-NZ" dirty="0" err="1" smtClean="0"/>
              <a:t>polytech</a:t>
            </a:r>
            <a:r>
              <a:rPr lang="en-NZ" dirty="0" smtClean="0"/>
              <a:t>/institute</a:t>
            </a:r>
            <a:endParaRPr lang="en-NZ" dirty="0"/>
          </a:p>
        </p:txBody>
      </p:sp>
      <p:sp>
        <p:nvSpPr>
          <p:cNvPr id="3" name="Content Placeholder 2"/>
          <p:cNvSpPr>
            <a:spLocks noGrp="1"/>
          </p:cNvSpPr>
          <p:nvPr>
            <p:ph idx="1"/>
          </p:nvPr>
        </p:nvSpPr>
        <p:spPr>
          <a:xfrm>
            <a:off x="457200" y="1484784"/>
            <a:ext cx="8435280" cy="4641379"/>
          </a:xfrm>
        </p:spPr>
        <p:txBody>
          <a:bodyPr>
            <a:normAutofit fontScale="85000" lnSpcReduction="10000"/>
          </a:bodyPr>
          <a:lstStyle/>
          <a:p>
            <a:pPr marL="0" indent="0">
              <a:spcAft>
                <a:spcPts val="1800"/>
              </a:spcAft>
              <a:buNone/>
            </a:pPr>
            <a:r>
              <a:rPr lang="en-NZ" dirty="0" smtClean="0"/>
              <a:t>Examples from </a:t>
            </a:r>
            <a:r>
              <a:rPr lang="en-NZ" dirty="0" err="1" smtClean="0"/>
              <a:t>Weltec</a:t>
            </a:r>
            <a:r>
              <a:rPr lang="en-NZ" dirty="0" smtClean="0"/>
              <a:t>: </a:t>
            </a:r>
          </a:p>
          <a:p>
            <a:r>
              <a:rPr lang="en-NZ" dirty="0" smtClean="0"/>
              <a:t>Diploma in Health Psychology Level 5 </a:t>
            </a:r>
          </a:p>
          <a:p>
            <a:pPr lvl="1"/>
            <a:r>
              <a:rPr lang="en-NZ" dirty="0" smtClean="0"/>
              <a:t>NCEA </a:t>
            </a:r>
            <a:r>
              <a:rPr lang="en-NZ" dirty="0"/>
              <a:t>level 2 with 36 credits in three </a:t>
            </a:r>
            <a:r>
              <a:rPr lang="en-NZ" dirty="0" smtClean="0"/>
              <a:t>subjects.</a:t>
            </a:r>
            <a:endParaRPr lang="en-NZ" dirty="0"/>
          </a:p>
          <a:p>
            <a:r>
              <a:rPr lang="en-NZ" dirty="0" smtClean="0"/>
              <a:t>National Diploma in Architectural Technology Level 6</a:t>
            </a:r>
          </a:p>
          <a:p>
            <a:pPr lvl="1">
              <a:lnSpc>
                <a:spcPct val="120000"/>
              </a:lnSpc>
            </a:pPr>
            <a:r>
              <a:rPr lang="en-NZ" dirty="0" smtClean="0"/>
              <a:t>50 </a:t>
            </a:r>
            <a:r>
              <a:rPr lang="en-NZ" dirty="0"/>
              <a:t>credits at NCEA Level 2, with at least 12 credits in each </a:t>
            </a:r>
            <a:r>
              <a:rPr lang="en-NZ" dirty="0" smtClean="0"/>
              <a:t/>
            </a:r>
            <a:br>
              <a:rPr lang="en-NZ" dirty="0" smtClean="0"/>
            </a:br>
            <a:r>
              <a:rPr lang="en-NZ" dirty="0" smtClean="0"/>
              <a:t>of </a:t>
            </a:r>
            <a:r>
              <a:rPr lang="en-NZ" dirty="0"/>
              <a:t>Maths, Science and </a:t>
            </a:r>
            <a:r>
              <a:rPr lang="en-NZ" dirty="0" smtClean="0"/>
              <a:t>English. Alternatively</a:t>
            </a:r>
            <a:r>
              <a:rPr lang="en-NZ" dirty="0"/>
              <a:t>, applicants 20 years of age or older are welcome to apply</a:t>
            </a:r>
            <a:r>
              <a:rPr lang="en-NZ" dirty="0" smtClean="0"/>
              <a:t>.</a:t>
            </a:r>
          </a:p>
          <a:p>
            <a:pPr lvl="1">
              <a:lnSpc>
                <a:spcPct val="120000"/>
              </a:lnSpc>
            </a:pPr>
            <a:r>
              <a:rPr lang="en-NZ" dirty="0"/>
              <a:t>Successful completion of selected unit standards </a:t>
            </a:r>
            <a:r>
              <a:rPr lang="en-NZ" dirty="0" smtClean="0"/>
              <a:t>is necessary to</a:t>
            </a:r>
            <a:r>
              <a:rPr lang="en-NZ" dirty="0"/>
              <a:t> gain entry into the second year of this programme</a:t>
            </a:r>
            <a:r>
              <a:rPr lang="en-NZ" dirty="0" smtClean="0"/>
              <a:t>.</a:t>
            </a:r>
            <a:endParaRPr lang="en-NZ" dirty="0"/>
          </a:p>
        </p:txBody>
      </p:sp>
    </p:spTree>
    <p:extLst>
      <p:ext uri="{BB962C8B-B14F-4D97-AF65-F5344CB8AC3E}">
        <p14:creationId xmlns:p14="http://schemas.microsoft.com/office/powerpoint/2010/main" val="3082748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smtClean="0"/>
              <a:t>entry to workplace training</a:t>
            </a:r>
            <a:endParaRPr lang="en-NZ" dirty="0"/>
          </a:p>
        </p:txBody>
      </p:sp>
      <p:sp>
        <p:nvSpPr>
          <p:cNvPr id="3" name="Content Placeholder 2"/>
          <p:cNvSpPr>
            <a:spLocks noGrp="1"/>
          </p:cNvSpPr>
          <p:nvPr>
            <p:ph idx="1"/>
          </p:nvPr>
        </p:nvSpPr>
        <p:spPr/>
        <p:txBody>
          <a:bodyPr/>
          <a:lstStyle/>
          <a:p>
            <a:pPr marL="0" indent="0">
              <a:buNone/>
            </a:pPr>
            <a:r>
              <a:rPr lang="en-NZ" dirty="0" smtClean="0"/>
              <a:t>Example: Retail modern apprenticeship</a:t>
            </a:r>
          </a:p>
          <a:p>
            <a:pPr lvl="1"/>
            <a:r>
              <a:rPr lang="en-NZ" dirty="0" smtClean="0"/>
              <a:t>You need to find a job in the industry and a boss willing to train you first.</a:t>
            </a:r>
          </a:p>
          <a:p>
            <a:pPr lvl="1"/>
            <a:r>
              <a:rPr lang="en-NZ" dirty="0" smtClean="0"/>
              <a:t>Requires you to successfully complete 147 credits at Levels 2 and 3 while you are working, so it helps to have NCEA Level 1 plus literacy and numeracy.</a:t>
            </a:r>
          </a:p>
          <a:p>
            <a:pPr marL="0" indent="0">
              <a:buNone/>
            </a:pPr>
            <a:endParaRPr lang="en-NZ" dirty="0"/>
          </a:p>
        </p:txBody>
      </p:sp>
    </p:spTree>
    <p:extLst>
      <p:ext uri="{BB962C8B-B14F-4D97-AF65-F5344CB8AC3E}">
        <p14:creationId xmlns:p14="http://schemas.microsoft.com/office/powerpoint/2010/main" val="1469919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682625" y="1412875"/>
            <a:ext cx="7489825" cy="4608513"/>
          </a:xfrm>
          <a:prstGeom prst="rect">
            <a:avLst/>
          </a:prstGeom>
          <a:noFill/>
          <a:ln>
            <a:noFill/>
          </a:ln>
          <a:effectLst/>
          <a:extLst>
            <a:ext uri="{909E8E84-426E-40DD-AFC4-6F175D3DCCD1}">
              <a14:hiddenFill xmlns:a14="http://schemas.microsoft.com/office/drawing/2010/main">
                <a:solidFill>
                  <a:srgbClr val="BFDEE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1079500" indent="-1079500"/>
            <a:endParaRPr lang="en-NZ" sz="2400">
              <a:solidFill>
                <a:srgbClr val="00467F"/>
              </a:solidFill>
              <a:latin typeface="Verdana" pitchFamily="34" charset="0"/>
            </a:endParaRPr>
          </a:p>
          <a:p>
            <a:pPr marL="1079500" indent="-1079500"/>
            <a:endParaRPr lang="en-NZ" sz="2400" b="1">
              <a:solidFill>
                <a:srgbClr val="00467F"/>
              </a:solidFill>
              <a:latin typeface="Verdana" pitchFamily="34" charset="0"/>
            </a:endParaRPr>
          </a:p>
        </p:txBody>
      </p:sp>
      <p:sp>
        <p:nvSpPr>
          <p:cNvPr id="86019" name="Rectangle 3"/>
          <p:cNvSpPr>
            <a:spLocks noGrp="1" noChangeArrowheads="1"/>
          </p:cNvSpPr>
          <p:nvPr>
            <p:ph type="title"/>
          </p:nvPr>
        </p:nvSpPr>
        <p:spPr/>
        <p:txBody>
          <a:bodyPr/>
          <a:lstStyle/>
          <a:p>
            <a:pPr algn="l">
              <a:tabLst>
                <a:tab pos="444500" algn="l"/>
              </a:tabLst>
            </a:pPr>
            <a:r>
              <a:rPr lang="en-NZ" dirty="0"/>
              <a:t>flexible options</a:t>
            </a:r>
            <a:endParaRPr lang="en-GB" dirty="0"/>
          </a:p>
        </p:txBody>
      </p:sp>
      <p:sp>
        <p:nvSpPr>
          <p:cNvPr id="86020" name="Rectangle 4"/>
          <p:cNvSpPr>
            <a:spLocks noGrp="1" noChangeArrowheads="1"/>
          </p:cNvSpPr>
          <p:nvPr>
            <p:ph type="body" idx="1"/>
          </p:nvPr>
        </p:nvSpPr>
        <p:spPr>
          <a:xfrm>
            <a:off x="468313" y="1381125"/>
            <a:ext cx="7992119" cy="4711700"/>
          </a:xfrm>
        </p:spPr>
        <p:txBody>
          <a:bodyPr>
            <a:normAutofit/>
          </a:bodyPr>
          <a:lstStyle/>
          <a:p>
            <a:pPr marL="0" indent="0">
              <a:buNone/>
              <a:tabLst>
                <a:tab pos="355600" algn="l"/>
              </a:tabLst>
            </a:pPr>
            <a:r>
              <a:rPr lang="en-US" dirty="0"/>
              <a:t>There are options that allow you </a:t>
            </a:r>
            <a:r>
              <a:rPr lang="en-US" dirty="0" smtClean="0"/>
              <a:t>to continue </a:t>
            </a:r>
            <a:r>
              <a:rPr lang="en-US" dirty="0"/>
              <a:t>to explore what suits you as you go.</a:t>
            </a:r>
          </a:p>
          <a:p>
            <a:pPr lvl="1">
              <a:tabLst>
                <a:tab pos="355600" algn="l"/>
              </a:tabLst>
            </a:pPr>
            <a:r>
              <a:rPr lang="en-US" dirty="0" smtClean="0"/>
              <a:t>These </a:t>
            </a:r>
            <a:r>
              <a:rPr lang="en-US" dirty="0"/>
              <a:t>may be a good idea if you know the broad area you are interested in but </a:t>
            </a:r>
            <a:r>
              <a:rPr lang="en-US"/>
              <a:t>aren’t </a:t>
            </a:r>
            <a:r>
              <a:rPr lang="en-US" smtClean="0"/>
              <a:t/>
            </a:r>
            <a:br>
              <a:rPr lang="en-US" smtClean="0"/>
            </a:br>
            <a:r>
              <a:rPr lang="en-US" smtClean="0"/>
              <a:t>sure </a:t>
            </a:r>
            <a:r>
              <a:rPr lang="en-US" dirty="0"/>
              <a:t>what sort of job you’re heading for</a:t>
            </a:r>
            <a:r>
              <a:rPr lang="en-US" dirty="0">
                <a:solidFill>
                  <a:schemeClr val="tx1">
                    <a:lumMod val="85000"/>
                    <a:lumOff val="15000"/>
                  </a:schemeClr>
                </a:solidFill>
              </a:rPr>
              <a:t>.</a:t>
            </a:r>
          </a:p>
          <a:p>
            <a:pPr lvl="1" indent="-342900">
              <a:tabLst>
                <a:tab pos="355600" algn="l"/>
              </a:tabLst>
            </a:pPr>
            <a:r>
              <a:rPr lang="en-US" sz="2000" b="1" dirty="0" smtClean="0"/>
              <a:t>Examples </a:t>
            </a:r>
            <a:r>
              <a:rPr lang="en-US" sz="2000" b="1" dirty="0"/>
              <a:t>are:</a:t>
            </a:r>
          </a:p>
          <a:p>
            <a:pPr marL="400050" lvl="1" indent="0">
              <a:buFontTx/>
              <a:buNone/>
              <a:tabLst>
                <a:tab pos="355600" algn="l"/>
              </a:tabLst>
            </a:pPr>
            <a:r>
              <a:rPr lang="en-US" sz="2000" b="1" dirty="0"/>
              <a:t>	</a:t>
            </a:r>
            <a:r>
              <a:rPr lang="en-US" sz="2000" b="1" dirty="0" smtClean="0"/>
              <a:t>a </a:t>
            </a:r>
            <a:r>
              <a:rPr lang="en-US" sz="2000" b="1" dirty="0"/>
              <a:t>general </a:t>
            </a:r>
            <a:r>
              <a:rPr lang="en-US" sz="2000" b="1" dirty="0" smtClean="0"/>
              <a:t>degree, </a:t>
            </a:r>
            <a:r>
              <a:rPr lang="en-US" sz="2000" b="1" dirty="0" err="1" smtClean="0"/>
              <a:t>eg</a:t>
            </a:r>
            <a:r>
              <a:rPr lang="en-US" sz="2000" b="1" dirty="0" smtClean="0"/>
              <a:t>, Bachelor of Arts or Science </a:t>
            </a:r>
            <a:endParaRPr lang="en-US" sz="2000" b="1" dirty="0"/>
          </a:p>
          <a:p>
            <a:pPr marL="400050" lvl="1" indent="0">
              <a:buFontTx/>
              <a:buNone/>
              <a:tabLst>
                <a:tab pos="355600" algn="l"/>
              </a:tabLst>
            </a:pPr>
            <a:r>
              <a:rPr lang="en-US" sz="2000" b="1" dirty="0"/>
              <a:t>	Pre-trade </a:t>
            </a:r>
            <a:r>
              <a:rPr lang="en-US" sz="2000" b="1" dirty="0" smtClean="0"/>
              <a:t>training, </a:t>
            </a:r>
            <a:r>
              <a:rPr lang="en-US" sz="2000" b="1" dirty="0" err="1" smtClean="0"/>
              <a:t>eg</a:t>
            </a:r>
            <a:r>
              <a:rPr lang="en-US" sz="2000" b="1" dirty="0" smtClean="0"/>
              <a:t>, plumbing</a:t>
            </a:r>
            <a:endParaRPr lang="en-US" sz="2000" b="1" dirty="0"/>
          </a:p>
        </p:txBody>
      </p:sp>
    </p:spTree>
    <p:extLst>
      <p:ext uri="{BB962C8B-B14F-4D97-AF65-F5344CB8AC3E}">
        <p14:creationId xmlns:p14="http://schemas.microsoft.com/office/powerpoint/2010/main" val="21847159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title"/>
          </p:nvPr>
        </p:nvSpPr>
        <p:spPr/>
        <p:txBody>
          <a:bodyPr/>
          <a:lstStyle/>
          <a:p>
            <a:pPr algn="l">
              <a:tabLst>
                <a:tab pos="444500" algn="l"/>
              </a:tabLst>
            </a:pPr>
            <a:r>
              <a:rPr lang="en-NZ" dirty="0" smtClean="0"/>
              <a:t>what </a:t>
            </a:r>
            <a:r>
              <a:rPr lang="en-NZ" dirty="0"/>
              <a:t>you can do now</a:t>
            </a:r>
            <a:endParaRPr lang="en-GB" dirty="0"/>
          </a:p>
        </p:txBody>
      </p:sp>
      <p:sp>
        <p:nvSpPr>
          <p:cNvPr id="88068" name="Rectangle 4"/>
          <p:cNvSpPr>
            <a:spLocks noGrp="1" noChangeArrowheads="1"/>
          </p:cNvSpPr>
          <p:nvPr>
            <p:ph type="body" idx="1"/>
          </p:nvPr>
        </p:nvSpPr>
        <p:spPr>
          <a:xfrm>
            <a:off x="467544" y="1412775"/>
            <a:ext cx="3743647" cy="4208115"/>
          </a:xfrm>
        </p:spPr>
        <p:txBody>
          <a:bodyPr>
            <a:normAutofit/>
          </a:bodyPr>
          <a:lstStyle/>
          <a:p>
            <a:pPr marL="0" indent="0">
              <a:spcBef>
                <a:spcPts val="0"/>
              </a:spcBef>
              <a:buFontTx/>
              <a:buNone/>
              <a:tabLst>
                <a:tab pos="355600" algn="l"/>
              </a:tabLst>
            </a:pPr>
            <a:r>
              <a:rPr lang="en-US" sz="3200" b="1" dirty="0">
                <a:solidFill>
                  <a:srgbClr val="EB8F2B"/>
                </a:solidFill>
              </a:rPr>
              <a:t>Think about …</a:t>
            </a:r>
          </a:p>
          <a:p>
            <a:pPr marL="0" indent="0">
              <a:spcBef>
                <a:spcPts val="600"/>
              </a:spcBef>
              <a:buFontTx/>
              <a:buNone/>
              <a:tabLst>
                <a:tab pos="355600" algn="l"/>
              </a:tabLst>
            </a:pPr>
            <a:r>
              <a:rPr lang="en-US" sz="2000" dirty="0"/>
              <a:t>Start thinking about the way you might want to learn once you finish school. The tertiary study and training options available offer you different ways of learning.</a:t>
            </a:r>
            <a:r>
              <a:rPr lang="en-GB" sz="2000" dirty="0"/>
              <a:t> </a:t>
            </a:r>
            <a:endParaRPr lang="en-US" sz="2000" dirty="0">
              <a:solidFill>
                <a:srgbClr val="00467F"/>
              </a:solidFill>
            </a:endParaRPr>
          </a:p>
        </p:txBody>
      </p:sp>
      <p:sp>
        <p:nvSpPr>
          <p:cNvPr id="7" name="Rectangle 4"/>
          <p:cNvSpPr txBox="1">
            <a:spLocks noChangeArrowheads="1"/>
          </p:cNvSpPr>
          <p:nvPr/>
        </p:nvSpPr>
        <p:spPr>
          <a:xfrm>
            <a:off x="4689086" y="2276871"/>
            <a:ext cx="3744416" cy="30963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1200"/>
              </a:spcAft>
              <a:buFont typeface="Arial" pitchFamily="34" charset="0"/>
              <a:buChar char="•"/>
              <a:defRPr sz="2800" kern="1200">
                <a:solidFill>
                  <a:schemeClr val="tx1">
                    <a:lumMod val="85000"/>
                    <a:lumOff val="15000"/>
                  </a:schemeClr>
                </a:solidFill>
                <a:latin typeface="Century Gothic" pitchFamily="34" charset="0"/>
                <a:ea typeface="+mn-ea"/>
                <a:cs typeface="+mn-cs"/>
              </a:defRPr>
            </a:lvl1pPr>
            <a:lvl2pPr marL="742950" indent="-285750" algn="l" defTabSz="914400" rtl="0" eaLnBrk="1" latinLnBrk="0" hangingPunct="1">
              <a:spcBef>
                <a:spcPct val="20000"/>
              </a:spcBef>
              <a:spcAft>
                <a:spcPts val="1200"/>
              </a:spcAft>
              <a:buFont typeface="Arial" pitchFamily="34" charset="0"/>
              <a:buChar char="–"/>
              <a:defRPr sz="2400" kern="1200">
                <a:solidFill>
                  <a:schemeClr val="tx1">
                    <a:lumMod val="65000"/>
                    <a:lumOff val="35000"/>
                  </a:schemeClr>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tabLst>
                <a:tab pos="355600" algn="l"/>
              </a:tabLst>
            </a:pPr>
            <a:r>
              <a:rPr lang="en-US" sz="3200" b="1" dirty="0">
                <a:solidFill>
                  <a:srgbClr val="EB8F2B"/>
                </a:solidFill>
              </a:rPr>
              <a:t>Think ahead …</a:t>
            </a:r>
          </a:p>
          <a:p>
            <a:pPr marL="0" indent="0">
              <a:spcBef>
                <a:spcPts val="600"/>
              </a:spcBef>
              <a:buFontTx/>
              <a:buNone/>
              <a:tabLst>
                <a:tab pos="355600" algn="l"/>
              </a:tabLst>
            </a:pPr>
            <a:r>
              <a:rPr lang="en-US" sz="2000" dirty="0" smtClean="0"/>
              <a:t>When you choose your senior school subjects, check out whether your subjects will allow you to get into the tertiary study and training pathways you might want to follow.</a:t>
            </a:r>
            <a:endParaRPr lang="en-US" sz="2000" dirty="0"/>
          </a:p>
        </p:txBody>
      </p:sp>
    </p:spTree>
    <p:extLst>
      <p:ext uri="{BB962C8B-B14F-4D97-AF65-F5344CB8AC3E}">
        <p14:creationId xmlns:p14="http://schemas.microsoft.com/office/powerpoint/2010/main" val="2724913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Finding </a:t>
            </a:r>
            <a:br>
              <a:rPr lang="en-NZ" dirty="0" smtClean="0"/>
            </a:br>
            <a:r>
              <a:rPr lang="en-NZ" dirty="0" smtClean="0"/>
              <a:t>your networks</a:t>
            </a:r>
            <a:endParaRPr lang="en-NZ" dirty="0"/>
          </a:p>
        </p:txBody>
      </p:sp>
      <p:sp>
        <p:nvSpPr>
          <p:cNvPr id="5" name="Text Placeholder 4"/>
          <p:cNvSpPr>
            <a:spLocks noGrp="1"/>
          </p:cNvSpPr>
          <p:nvPr>
            <p:ph type="body" sz="quarter" idx="13"/>
          </p:nvPr>
        </p:nvSpPr>
        <p:spPr/>
        <p:txBody>
          <a:bodyPr>
            <a:normAutofit/>
          </a:bodyPr>
          <a:lstStyle/>
          <a:p>
            <a:r>
              <a:rPr lang="en-NZ" dirty="0" smtClean="0"/>
              <a:t>Section 2</a:t>
            </a:r>
            <a:endParaRPr lang="en-NZ" dirty="0"/>
          </a:p>
        </p:txBody>
      </p:sp>
    </p:spTree>
    <p:extLst>
      <p:ext uri="{BB962C8B-B14F-4D97-AF65-F5344CB8AC3E}">
        <p14:creationId xmlns:p14="http://schemas.microsoft.com/office/powerpoint/2010/main" val="1580088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Your network is …</a:t>
            </a:r>
            <a:endParaRPr lang="en-NZ" dirty="0"/>
          </a:p>
        </p:txBody>
      </p:sp>
      <p:sp>
        <p:nvSpPr>
          <p:cNvPr id="4" name="Oval 6"/>
          <p:cNvSpPr>
            <a:spLocks noChangeArrowheads="1"/>
          </p:cNvSpPr>
          <p:nvPr/>
        </p:nvSpPr>
        <p:spPr bwMode="auto">
          <a:xfrm>
            <a:off x="5003800" y="2781300"/>
            <a:ext cx="3384550" cy="2881313"/>
          </a:xfrm>
          <a:prstGeom prst="ellipse">
            <a:avLst/>
          </a:prstGeom>
          <a:solidFill>
            <a:srgbClr val="F5E9CA"/>
          </a:solidFill>
          <a:ln>
            <a:noFill/>
          </a:ln>
          <a:effectLst/>
        </p:spPr>
        <p:txBody>
          <a:bodyPr anchor="ctr"/>
          <a:lstStyle/>
          <a:p>
            <a:pPr algn="ctr"/>
            <a:r>
              <a:rPr lang="en-NZ" dirty="0">
                <a:solidFill>
                  <a:schemeClr val="tx1">
                    <a:lumMod val="75000"/>
                    <a:lumOff val="25000"/>
                  </a:schemeClr>
                </a:solidFill>
                <a:latin typeface="Century Gothic" pitchFamily="34" charset="0"/>
              </a:rPr>
              <a:t>The people </a:t>
            </a:r>
            <a:br>
              <a:rPr lang="en-NZ" dirty="0">
                <a:solidFill>
                  <a:schemeClr val="tx1">
                    <a:lumMod val="75000"/>
                    <a:lumOff val="25000"/>
                  </a:schemeClr>
                </a:solidFill>
                <a:latin typeface="Century Gothic" pitchFamily="34" charset="0"/>
              </a:rPr>
            </a:br>
            <a:r>
              <a:rPr lang="en-NZ" dirty="0">
                <a:solidFill>
                  <a:schemeClr val="tx1">
                    <a:lumMod val="75000"/>
                    <a:lumOff val="25000"/>
                  </a:schemeClr>
                </a:solidFill>
                <a:latin typeface="Century Gothic" pitchFamily="34" charset="0"/>
              </a:rPr>
              <a:t>you can start </a:t>
            </a:r>
            <a:r>
              <a:rPr lang="en-NZ" dirty="0" smtClean="0">
                <a:solidFill>
                  <a:schemeClr val="tx1">
                    <a:lumMod val="75000"/>
                    <a:lumOff val="25000"/>
                  </a:schemeClr>
                </a:solidFill>
                <a:latin typeface="Century Gothic" pitchFamily="34" charset="0"/>
              </a:rPr>
              <a:t>a </a:t>
            </a:r>
            <a:r>
              <a:rPr lang="en-NZ" dirty="0">
                <a:solidFill>
                  <a:schemeClr val="tx1">
                    <a:lumMod val="75000"/>
                    <a:lumOff val="25000"/>
                  </a:schemeClr>
                </a:solidFill>
                <a:latin typeface="Century Gothic" pitchFamily="34" charset="0"/>
              </a:rPr>
              <a:t>conversation with</a:t>
            </a:r>
          </a:p>
        </p:txBody>
      </p:sp>
      <p:sp>
        <p:nvSpPr>
          <p:cNvPr id="5" name="Oval 5"/>
          <p:cNvSpPr>
            <a:spLocks noChangeArrowheads="1"/>
          </p:cNvSpPr>
          <p:nvPr/>
        </p:nvSpPr>
        <p:spPr bwMode="auto">
          <a:xfrm>
            <a:off x="754063" y="1412875"/>
            <a:ext cx="2233612" cy="1944688"/>
          </a:xfrm>
          <a:prstGeom prst="ellipse">
            <a:avLst/>
          </a:prstGeom>
          <a:solidFill>
            <a:srgbClr val="F5E9CA"/>
          </a:solidFill>
          <a:ln>
            <a:noFill/>
          </a:ln>
          <a:effectLst/>
        </p:spPr>
        <p:txBody>
          <a:bodyPr anchor="ctr"/>
          <a:lstStyle/>
          <a:p>
            <a:pPr algn="ctr"/>
            <a:r>
              <a:rPr lang="en-NZ" dirty="0">
                <a:solidFill>
                  <a:schemeClr val="tx1">
                    <a:lumMod val="75000"/>
                    <a:lumOff val="25000"/>
                  </a:schemeClr>
                </a:solidFill>
                <a:latin typeface="Century Gothic" pitchFamily="34" charset="0"/>
              </a:rPr>
              <a:t>The people who know you well</a:t>
            </a:r>
          </a:p>
        </p:txBody>
      </p:sp>
      <p:sp>
        <p:nvSpPr>
          <p:cNvPr id="6" name="Oval 7"/>
          <p:cNvSpPr>
            <a:spLocks noChangeArrowheads="1"/>
          </p:cNvSpPr>
          <p:nvPr/>
        </p:nvSpPr>
        <p:spPr bwMode="auto">
          <a:xfrm>
            <a:off x="2698750" y="2133600"/>
            <a:ext cx="2665413" cy="2232025"/>
          </a:xfrm>
          <a:prstGeom prst="ellipse">
            <a:avLst/>
          </a:prstGeom>
          <a:solidFill>
            <a:srgbClr val="F5E9CA"/>
          </a:solidFill>
          <a:ln>
            <a:noFill/>
          </a:ln>
          <a:effectLst/>
        </p:spPr>
        <p:txBody>
          <a:bodyPr anchor="ctr"/>
          <a:lstStyle/>
          <a:p>
            <a:pPr algn="ctr"/>
            <a:r>
              <a:rPr lang="en-NZ" dirty="0">
                <a:solidFill>
                  <a:schemeClr val="tx1">
                    <a:lumMod val="75000"/>
                    <a:lumOff val="25000"/>
                  </a:schemeClr>
                </a:solidFill>
                <a:latin typeface="Century Gothic" pitchFamily="34" charset="0"/>
              </a:rPr>
              <a:t>The people who sort of know you</a:t>
            </a:r>
          </a:p>
        </p:txBody>
      </p:sp>
      <p:sp>
        <p:nvSpPr>
          <p:cNvPr id="7" name="Text Box 8"/>
          <p:cNvSpPr txBox="1">
            <a:spLocks noChangeArrowheads="1"/>
          </p:cNvSpPr>
          <p:nvPr/>
        </p:nvSpPr>
        <p:spPr bwMode="auto">
          <a:xfrm>
            <a:off x="4859338" y="5235575"/>
            <a:ext cx="3600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NZ" dirty="0">
                <a:solidFill>
                  <a:srgbClr val="AC1D22"/>
                </a:solidFill>
                <a:latin typeface="Century Gothic" pitchFamily="34" charset="0"/>
              </a:rPr>
              <a:t>Often it is these people who give you the best new leads</a:t>
            </a:r>
            <a:r>
              <a:rPr lang="en-GB" dirty="0">
                <a:solidFill>
                  <a:srgbClr val="AC1D22"/>
                </a:solidFill>
                <a:latin typeface="Century Gothic" pitchFamily="34" charset="0"/>
              </a:rPr>
              <a:t> </a:t>
            </a:r>
            <a:endParaRPr lang="en-NZ" dirty="0">
              <a:solidFill>
                <a:srgbClr val="AC1D22"/>
              </a:solidFill>
              <a:latin typeface="Century Gothic" pitchFamily="34" charset="0"/>
            </a:endParaRPr>
          </a:p>
        </p:txBody>
      </p:sp>
      <p:sp>
        <p:nvSpPr>
          <p:cNvPr id="8" name="Text Box 9"/>
          <p:cNvSpPr txBox="1">
            <a:spLocks noChangeArrowheads="1"/>
          </p:cNvSpPr>
          <p:nvPr/>
        </p:nvSpPr>
        <p:spPr bwMode="auto">
          <a:xfrm>
            <a:off x="4643438" y="1484313"/>
            <a:ext cx="324008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NZ" sz="1400" dirty="0">
                <a:solidFill>
                  <a:srgbClr val="E21A1A"/>
                </a:solidFill>
                <a:latin typeface="Century Gothic" pitchFamily="34" charset="0"/>
              </a:rPr>
              <a:t>church group . ministers . boss  teachers . coach . team mates  neighbours . hairdresser . vet </a:t>
            </a:r>
            <a:br>
              <a:rPr lang="en-NZ" sz="1400" dirty="0">
                <a:solidFill>
                  <a:srgbClr val="E21A1A"/>
                </a:solidFill>
                <a:latin typeface="Century Gothic" pitchFamily="34" charset="0"/>
              </a:rPr>
            </a:br>
            <a:r>
              <a:rPr lang="en-NZ" sz="1400" dirty="0">
                <a:solidFill>
                  <a:srgbClr val="E21A1A"/>
                </a:solidFill>
                <a:latin typeface="Century Gothic" pitchFamily="34" charset="0"/>
              </a:rPr>
              <a:t>barista . gas station guy</a:t>
            </a:r>
            <a:br>
              <a:rPr lang="en-NZ" sz="1400" dirty="0">
                <a:solidFill>
                  <a:srgbClr val="E21A1A"/>
                </a:solidFill>
                <a:latin typeface="Century Gothic" pitchFamily="34" charset="0"/>
              </a:rPr>
            </a:br>
            <a:r>
              <a:rPr lang="en-NZ" sz="1400" dirty="0">
                <a:solidFill>
                  <a:srgbClr val="E21A1A"/>
                </a:solidFill>
                <a:latin typeface="Century Gothic" pitchFamily="34" charset="0"/>
              </a:rPr>
              <a:t>doctor . chemist </a:t>
            </a:r>
          </a:p>
        </p:txBody>
      </p:sp>
      <p:sp>
        <p:nvSpPr>
          <p:cNvPr id="9" name="Text Box 10"/>
          <p:cNvSpPr txBox="1">
            <a:spLocks noChangeArrowheads="1"/>
          </p:cNvSpPr>
          <p:nvPr/>
        </p:nvSpPr>
        <p:spPr bwMode="auto">
          <a:xfrm>
            <a:off x="684213" y="4002088"/>
            <a:ext cx="28082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sz="1400" dirty="0">
                <a:solidFill>
                  <a:srgbClr val="E21A1A"/>
                </a:solidFill>
                <a:latin typeface="Century Gothic" pitchFamily="34" charset="0"/>
              </a:rPr>
              <a:t>parents . sisters </a:t>
            </a:r>
            <a:br>
              <a:rPr lang="en-NZ" sz="1400" dirty="0">
                <a:solidFill>
                  <a:srgbClr val="E21A1A"/>
                </a:solidFill>
                <a:latin typeface="Century Gothic" pitchFamily="34" charset="0"/>
              </a:rPr>
            </a:br>
            <a:r>
              <a:rPr lang="en-NZ" sz="1400" dirty="0">
                <a:solidFill>
                  <a:srgbClr val="E21A1A"/>
                </a:solidFill>
                <a:latin typeface="Century Gothic" pitchFamily="34" charset="0"/>
              </a:rPr>
              <a:t>brothers . close friends  classmates . aunts . uncles</a:t>
            </a:r>
            <a:br>
              <a:rPr lang="en-NZ" sz="1400" dirty="0">
                <a:solidFill>
                  <a:srgbClr val="E21A1A"/>
                </a:solidFill>
                <a:latin typeface="Century Gothic" pitchFamily="34" charset="0"/>
              </a:rPr>
            </a:br>
            <a:r>
              <a:rPr lang="en-NZ" sz="1400" dirty="0">
                <a:solidFill>
                  <a:srgbClr val="E21A1A"/>
                </a:solidFill>
                <a:latin typeface="Century Gothic" pitchFamily="34" charset="0"/>
              </a:rPr>
              <a:t>cousins . grandparents</a:t>
            </a:r>
            <a:br>
              <a:rPr lang="en-NZ" sz="1400" dirty="0">
                <a:solidFill>
                  <a:srgbClr val="E21A1A"/>
                </a:solidFill>
                <a:latin typeface="Century Gothic" pitchFamily="34" charset="0"/>
              </a:rPr>
            </a:br>
            <a:r>
              <a:rPr lang="en-NZ" sz="1400" dirty="0">
                <a:solidFill>
                  <a:srgbClr val="E21A1A"/>
                </a:solidFill>
                <a:latin typeface="Century Gothic" pitchFamily="34" charset="0"/>
              </a:rPr>
              <a:t>co-workers . fellow students</a:t>
            </a:r>
            <a:br>
              <a:rPr lang="en-NZ" sz="1400" dirty="0">
                <a:solidFill>
                  <a:srgbClr val="E21A1A"/>
                </a:solidFill>
                <a:latin typeface="Century Gothic" pitchFamily="34" charset="0"/>
              </a:rPr>
            </a:br>
            <a:r>
              <a:rPr lang="en-NZ" sz="1400" dirty="0">
                <a:solidFill>
                  <a:srgbClr val="E21A1A"/>
                </a:solidFill>
                <a:latin typeface="Century Gothic" pitchFamily="34" charset="0"/>
              </a:rPr>
              <a:t>club or group members</a:t>
            </a:r>
          </a:p>
        </p:txBody>
      </p:sp>
    </p:spTree>
    <p:extLst>
      <p:ext uri="{BB962C8B-B14F-4D97-AF65-F5344CB8AC3E}">
        <p14:creationId xmlns:p14="http://schemas.microsoft.com/office/powerpoint/2010/main" val="176843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Networking is …</a:t>
            </a:r>
            <a:endParaRPr lang="en-NZ" dirty="0"/>
          </a:p>
        </p:txBody>
      </p:sp>
      <p:sp>
        <p:nvSpPr>
          <p:cNvPr id="4" name="Oval 14"/>
          <p:cNvSpPr>
            <a:spLocks noChangeArrowheads="1"/>
          </p:cNvSpPr>
          <p:nvPr/>
        </p:nvSpPr>
        <p:spPr bwMode="auto">
          <a:xfrm>
            <a:off x="4500563" y="2781300"/>
            <a:ext cx="1008062" cy="1008063"/>
          </a:xfrm>
          <a:prstGeom prst="ellipse">
            <a:avLst/>
          </a:prstGeom>
          <a:solidFill>
            <a:srgbClr val="F5E9CA"/>
          </a:solidFill>
          <a:ln>
            <a:noFill/>
          </a:ln>
          <a:effectLst/>
        </p:spPr>
        <p:txBody>
          <a:bodyPr wrap="none" anchor="ctr"/>
          <a:lstStyle/>
          <a:p>
            <a:pPr algn="ctr"/>
            <a:endParaRPr lang="en-GB">
              <a:solidFill>
                <a:srgbClr val="00467F"/>
              </a:solidFill>
              <a:latin typeface="Verdana" pitchFamily="34" charset="0"/>
            </a:endParaRPr>
          </a:p>
        </p:txBody>
      </p:sp>
      <p:sp>
        <p:nvSpPr>
          <p:cNvPr id="5" name="Oval 15"/>
          <p:cNvSpPr>
            <a:spLocks noChangeArrowheads="1"/>
          </p:cNvSpPr>
          <p:nvPr/>
        </p:nvSpPr>
        <p:spPr bwMode="auto">
          <a:xfrm>
            <a:off x="3708400" y="3068638"/>
            <a:ext cx="1008063" cy="1008062"/>
          </a:xfrm>
          <a:prstGeom prst="ellipse">
            <a:avLst/>
          </a:prstGeom>
          <a:solidFill>
            <a:srgbClr val="F5E9CA"/>
          </a:solidFill>
          <a:ln>
            <a:noFill/>
          </a:ln>
          <a:effectLst/>
        </p:spPr>
        <p:txBody>
          <a:bodyPr wrap="none" anchor="ctr"/>
          <a:lstStyle/>
          <a:p>
            <a:pPr algn="ctr"/>
            <a:endParaRPr lang="en-GB">
              <a:solidFill>
                <a:srgbClr val="00467F"/>
              </a:solidFill>
              <a:latin typeface="Verdana" pitchFamily="34" charset="0"/>
            </a:endParaRPr>
          </a:p>
        </p:txBody>
      </p:sp>
      <p:sp>
        <p:nvSpPr>
          <p:cNvPr id="7" name="Text Box 5"/>
          <p:cNvSpPr txBox="1">
            <a:spLocks noChangeArrowheads="1"/>
          </p:cNvSpPr>
          <p:nvPr/>
        </p:nvSpPr>
        <p:spPr bwMode="auto">
          <a:xfrm>
            <a:off x="1187450" y="2420938"/>
            <a:ext cx="1871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sz="3600" b="1" dirty="0">
                <a:solidFill>
                  <a:schemeClr val="tx1">
                    <a:lumMod val="85000"/>
                    <a:lumOff val="15000"/>
                  </a:schemeClr>
                </a:solidFill>
                <a:latin typeface="Century Gothic" pitchFamily="34" charset="0"/>
              </a:rPr>
              <a:t>y</a:t>
            </a:r>
            <a:r>
              <a:rPr lang="en-NZ" sz="3600" b="1" dirty="0" smtClean="0">
                <a:solidFill>
                  <a:schemeClr val="tx1">
                    <a:lumMod val="85000"/>
                    <a:lumOff val="15000"/>
                  </a:schemeClr>
                </a:solidFill>
                <a:latin typeface="Century Gothic" pitchFamily="34" charset="0"/>
              </a:rPr>
              <a:t>ou</a:t>
            </a:r>
            <a:endParaRPr lang="en-NZ" sz="3600" b="1" dirty="0">
              <a:solidFill>
                <a:schemeClr val="tx1">
                  <a:lumMod val="85000"/>
                  <a:lumOff val="15000"/>
                </a:schemeClr>
              </a:solidFill>
              <a:latin typeface="Century Gothic" pitchFamily="34" charset="0"/>
            </a:endParaRPr>
          </a:p>
        </p:txBody>
      </p:sp>
      <p:sp>
        <p:nvSpPr>
          <p:cNvPr id="8" name="Text Box 6"/>
          <p:cNvSpPr txBox="1">
            <a:spLocks noChangeArrowheads="1"/>
          </p:cNvSpPr>
          <p:nvPr/>
        </p:nvSpPr>
        <p:spPr bwMode="auto">
          <a:xfrm>
            <a:off x="5867400" y="2420938"/>
            <a:ext cx="1871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NZ" sz="3600" b="1" dirty="0">
                <a:solidFill>
                  <a:schemeClr val="tx1">
                    <a:lumMod val="85000"/>
                    <a:lumOff val="15000"/>
                  </a:schemeClr>
                </a:solidFill>
                <a:latin typeface="Century Gothic" pitchFamily="34" charset="0"/>
              </a:rPr>
              <a:t>goal</a:t>
            </a:r>
          </a:p>
        </p:txBody>
      </p:sp>
      <p:sp>
        <p:nvSpPr>
          <p:cNvPr id="9" name="Oval 7"/>
          <p:cNvSpPr>
            <a:spLocks noChangeArrowheads="1"/>
          </p:cNvSpPr>
          <p:nvPr/>
        </p:nvSpPr>
        <p:spPr bwMode="auto">
          <a:xfrm>
            <a:off x="2771775" y="2997200"/>
            <a:ext cx="1008063" cy="1008063"/>
          </a:xfrm>
          <a:prstGeom prst="ellipse">
            <a:avLst/>
          </a:prstGeom>
          <a:solidFill>
            <a:srgbClr val="F5E9CA"/>
          </a:solidFill>
          <a:ln w="9525">
            <a:solidFill>
              <a:srgbClr val="E21A1A"/>
            </a:solidFill>
            <a:prstDash val="sysDot"/>
            <a:round/>
            <a:headEnd/>
            <a:tailEnd/>
          </a:ln>
          <a:effectLst/>
        </p:spPr>
        <p:txBody>
          <a:bodyPr wrap="none" anchor="ctr"/>
          <a:lstStyle/>
          <a:p>
            <a:pPr algn="ctr"/>
            <a:r>
              <a:rPr lang="en-NZ" sz="1600" dirty="0">
                <a:solidFill>
                  <a:schemeClr val="tx1">
                    <a:lumMod val="85000"/>
                    <a:lumOff val="15000"/>
                  </a:schemeClr>
                </a:solidFill>
                <a:latin typeface="Century Gothic" pitchFamily="34" charset="0"/>
              </a:rPr>
              <a:t>person </a:t>
            </a:r>
            <a:br>
              <a:rPr lang="en-NZ" sz="1600" dirty="0">
                <a:solidFill>
                  <a:schemeClr val="tx1">
                    <a:lumMod val="85000"/>
                    <a:lumOff val="15000"/>
                  </a:schemeClr>
                </a:solidFill>
                <a:latin typeface="Century Gothic" pitchFamily="34" charset="0"/>
              </a:rPr>
            </a:br>
            <a:r>
              <a:rPr lang="en-NZ" sz="1600" dirty="0">
                <a:solidFill>
                  <a:schemeClr val="tx1">
                    <a:lumMod val="85000"/>
                    <a:lumOff val="15000"/>
                  </a:schemeClr>
                </a:solidFill>
                <a:latin typeface="Century Gothic" pitchFamily="34" charset="0"/>
              </a:rPr>
              <a:t>1</a:t>
            </a:r>
          </a:p>
        </p:txBody>
      </p:sp>
      <p:sp>
        <p:nvSpPr>
          <p:cNvPr id="10" name="Oval 8"/>
          <p:cNvSpPr>
            <a:spLocks noChangeArrowheads="1"/>
          </p:cNvSpPr>
          <p:nvPr/>
        </p:nvSpPr>
        <p:spPr bwMode="auto">
          <a:xfrm>
            <a:off x="4356100" y="3716338"/>
            <a:ext cx="1008063" cy="1008062"/>
          </a:xfrm>
          <a:prstGeom prst="ellipse">
            <a:avLst/>
          </a:prstGeom>
          <a:solidFill>
            <a:srgbClr val="F5E9CA"/>
          </a:solidFill>
          <a:ln w="9525">
            <a:solidFill>
              <a:srgbClr val="E21A1A"/>
            </a:solidFill>
            <a:prstDash val="sysDot"/>
            <a:round/>
            <a:headEnd/>
            <a:tailEnd/>
          </a:ln>
          <a:effectLst/>
        </p:spPr>
        <p:txBody>
          <a:bodyPr wrap="none" anchor="ctr"/>
          <a:lstStyle/>
          <a:p>
            <a:pPr algn="ctr"/>
            <a:r>
              <a:rPr lang="en-NZ" sz="1600" dirty="0">
                <a:solidFill>
                  <a:schemeClr val="tx1">
                    <a:lumMod val="85000"/>
                    <a:lumOff val="15000"/>
                  </a:schemeClr>
                </a:solidFill>
                <a:latin typeface="Century Gothic" pitchFamily="34" charset="0"/>
              </a:rPr>
              <a:t>person </a:t>
            </a:r>
            <a:br>
              <a:rPr lang="en-NZ" sz="1600" dirty="0">
                <a:solidFill>
                  <a:schemeClr val="tx1">
                    <a:lumMod val="85000"/>
                    <a:lumOff val="15000"/>
                  </a:schemeClr>
                </a:solidFill>
                <a:latin typeface="Century Gothic" pitchFamily="34" charset="0"/>
              </a:rPr>
            </a:br>
            <a:r>
              <a:rPr lang="en-NZ" sz="1600" dirty="0">
                <a:solidFill>
                  <a:schemeClr val="tx1">
                    <a:lumMod val="85000"/>
                    <a:lumOff val="15000"/>
                  </a:schemeClr>
                </a:solidFill>
                <a:latin typeface="Century Gothic" pitchFamily="34" charset="0"/>
              </a:rPr>
              <a:t>2</a:t>
            </a:r>
          </a:p>
        </p:txBody>
      </p:sp>
      <p:sp>
        <p:nvSpPr>
          <p:cNvPr id="11" name="Oval 9"/>
          <p:cNvSpPr>
            <a:spLocks noChangeArrowheads="1"/>
          </p:cNvSpPr>
          <p:nvPr/>
        </p:nvSpPr>
        <p:spPr bwMode="auto">
          <a:xfrm>
            <a:off x="5003800" y="1989138"/>
            <a:ext cx="1008063" cy="1008062"/>
          </a:xfrm>
          <a:prstGeom prst="ellipse">
            <a:avLst/>
          </a:prstGeom>
          <a:solidFill>
            <a:srgbClr val="F5E9CA"/>
          </a:solidFill>
          <a:ln w="9525">
            <a:solidFill>
              <a:srgbClr val="E21A1A"/>
            </a:solidFill>
            <a:prstDash val="sysDot"/>
            <a:round/>
            <a:headEnd/>
            <a:tailEnd/>
          </a:ln>
          <a:effectLst/>
        </p:spPr>
        <p:txBody>
          <a:bodyPr wrap="none" anchor="ctr"/>
          <a:lstStyle/>
          <a:p>
            <a:pPr algn="ctr"/>
            <a:r>
              <a:rPr lang="en-NZ" sz="1600" dirty="0">
                <a:solidFill>
                  <a:schemeClr val="tx1">
                    <a:lumMod val="85000"/>
                    <a:lumOff val="15000"/>
                  </a:schemeClr>
                </a:solidFill>
                <a:latin typeface="Century Gothic" pitchFamily="34" charset="0"/>
              </a:rPr>
              <a:t>person </a:t>
            </a:r>
            <a:br>
              <a:rPr lang="en-NZ" sz="1600" dirty="0">
                <a:solidFill>
                  <a:schemeClr val="tx1">
                    <a:lumMod val="85000"/>
                    <a:lumOff val="15000"/>
                  </a:schemeClr>
                </a:solidFill>
                <a:latin typeface="Century Gothic" pitchFamily="34" charset="0"/>
              </a:rPr>
            </a:br>
            <a:r>
              <a:rPr lang="en-NZ" sz="1600" dirty="0">
                <a:solidFill>
                  <a:schemeClr val="tx1">
                    <a:lumMod val="85000"/>
                    <a:lumOff val="15000"/>
                  </a:schemeClr>
                </a:solidFill>
                <a:latin typeface="Century Gothic" pitchFamily="34" charset="0"/>
              </a:rPr>
              <a:t>3</a:t>
            </a:r>
          </a:p>
        </p:txBody>
      </p:sp>
      <p:sp>
        <p:nvSpPr>
          <p:cNvPr id="12" name="Oval 12"/>
          <p:cNvSpPr>
            <a:spLocks noChangeArrowheads="1"/>
          </p:cNvSpPr>
          <p:nvPr/>
        </p:nvSpPr>
        <p:spPr bwMode="auto">
          <a:xfrm>
            <a:off x="3635375" y="2205038"/>
            <a:ext cx="1008063" cy="1008062"/>
          </a:xfrm>
          <a:prstGeom prst="ellipse">
            <a:avLst/>
          </a:prstGeom>
          <a:solidFill>
            <a:srgbClr val="F5E9CA"/>
          </a:solidFill>
          <a:ln>
            <a:noFill/>
          </a:ln>
          <a:effectLst/>
        </p:spPr>
        <p:txBody>
          <a:bodyPr wrap="none" anchor="ctr"/>
          <a:lstStyle/>
          <a:p>
            <a:pPr algn="ctr"/>
            <a:endParaRPr lang="en-GB">
              <a:solidFill>
                <a:srgbClr val="00467F"/>
              </a:solidFill>
              <a:latin typeface="Verdana" pitchFamily="34" charset="0"/>
            </a:endParaRPr>
          </a:p>
        </p:txBody>
      </p:sp>
      <p:sp>
        <p:nvSpPr>
          <p:cNvPr id="13" name="Oval 13"/>
          <p:cNvSpPr>
            <a:spLocks noChangeArrowheads="1"/>
          </p:cNvSpPr>
          <p:nvPr/>
        </p:nvSpPr>
        <p:spPr bwMode="auto">
          <a:xfrm>
            <a:off x="2555875" y="1628775"/>
            <a:ext cx="1008063" cy="1008063"/>
          </a:xfrm>
          <a:prstGeom prst="ellipse">
            <a:avLst/>
          </a:prstGeom>
          <a:solidFill>
            <a:srgbClr val="F5E9CA"/>
          </a:solidFill>
          <a:ln>
            <a:noFill/>
          </a:ln>
          <a:effectLst/>
        </p:spPr>
        <p:txBody>
          <a:bodyPr wrap="none" anchor="ctr"/>
          <a:lstStyle/>
          <a:p>
            <a:pPr algn="ctr"/>
            <a:endParaRPr lang="en-GB">
              <a:solidFill>
                <a:srgbClr val="00467F"/>
              </a:solidFill>
              <a:latin typeface="Verdana" pitchFamily="34" charset="0"/>
            </a:endParaRPr>
          </a:p>
        </p:txBody>
      </p:sp>
      <p:sp>
        <p:nvSpPr>
          <p:cNvPr id="14" name="Oval 16"/>
          <p:cNvSpPr>
            <a:spLocks noChangeArrowheads="1"/>
          </p:cNvSpPr>
          <p:nvPr/>
        </p:nvSpPr>
        <p:spPr bwMode="auto">
          <a:xfrm>
            <a:off x="3276600" y="4005263"/>
            <a:ext cx="1008063" cy="1008062"/>
          </a:xfrm>
          <a:prstGeom prst="ellipse">
            <a:avLst/>
          </a:prstGeom>
          <a:solidFill>
            <a:srgbClr val="F5E9CA"/>
          </a:solidFill>
          <a:ln>
            <a:noFill/>
          </a:ln>
          <a:effectLst/>
        </p:spPr>
        <p:txBody>
          <a:bodyPr wrap="none" anchor="ctr"/>
          <a:lstStyle/>
          <a:p>
            <a:pPr algn="ctr"/>
            <a:endParaRPr lang="en-GB">
              <a:solidFill>
                <a:srgbClr val="00467F"/>
              </a:solidFill>
              <a:latin typeface="Verdana" pitchFamily="34" charset="0"/>
            </a:endParaRPr>
          </a:p>
        </p:txBody>
      </p:sp>
      <p:sp>
        <p:nvSpPr>
          <p:cNvPr id="15" name="Oval 17"/>
          <p:cNvSpPr>
            <a:spLocks noChangeArrowheads="1"/>
          </p:cNvSpPr>
          <p:nvPr/>
        </p:nvSpPr>
        <p:spPr bwMode="auto">
          <a:xfrm>
            <a:off x="1187450" y="3213100"/>
            <a:ext cx="1008063" cy="1008063"/>
          </a:xfrm>
          <a:prstGeom prst="ellipse">
            <a:avLst/>
          </a:prstGeom>
          <a:solidFill>
            <a:srgbClr val="F5E9CA"/>
          </a:solidFill>
          <a:ln>
            <a:noFill/>
          </a:ln>
          <a:effectLst/>
        </p:spPr>
        <p:txBody>
          <a:bodyPr wrap="none" anchor="ctr"/>
          <a:lstStyle/>
          <a:p>
            <a:pPr algn="ctr"/>
            <a:endParaRPr lang="en-GB">
              <a:solidFill>
                <a:srgbClr val="00467F"/>
              </a:solidFill>
              <a:latin typeface="Verdana" pitchFamily="34" charset="0"/>
            </a:endParaRPr>
          </a:p>
        </p:txBody>
      </p:sp>
      <p:sp>
        <p:nvSpPr>
          <p:cNvPr id="17" name="Oval 19"/>
          <p:cNvSpPr>
            <a:spLocks noChangeArrowheads="1"/>
          </p:cNvSpPr>
          <p:nvPr/>
        </p:nvSpPr>
        <p:spPr bwMode="auto">
          <a:xfrm>
            <a:off x="4716463" y="4797425"/>
            <a:ext cx="1008062" cy="1008063"/>
          </a:xfrm>
          <a:prstGeom prst="ellipse">
            <a:avLst/>
          </a:prstGeom>
          <a:solidFill>
            <a:srgbClr val="F5E9CA"/>
          </a:solidFill>
          <a:ln>
            <a:noFill/>
          </a:ln>
          <a:effectLst/>
        </p:spPr>
        <p:txBody>
          <a:bodyPr wrap="none" anchor="ctr"/>
          <a:lstStyle/>
          <a:p>
            <a:pPr algn="ctr"/>
            <a:endParaRPr lang="en-GB">
              <a:solidFill>
                <a:srgbClr val="00467F"/>
              </a:solidFill>
              <a:latin typeface="Verdana" pitchFamily="34" charset="0"/>
            </a:endParaRPr>
          </a:p>
        </p:txBody>
      </p:sp>
      <p:sp>
        <p:nvSpPr>
          <p:cNvPr id="18" name="Oval 20"/>
          <p:cNvSpPr>
            <a:spLocks noChangeArrowheads="1"/>
          </p:cNvSpPr>
          <p:nvPr/>
        </p:nvSpPr>
        <p:spPr bwMode="auto">
          <a:xfrm>
            <a:off x="6948488" y="3284538"/>
            <a:ext cx="1008062" cy="1008062"/>
          </a:xfrm>
          <a:prstGeom prst="ellipse">
            <a:avLst/>
          </a:prstGeom>
          <a:solidFill>
            <a:srgbClr val="F5E9CA"/>
          </a:solidFill>
          <a:ln>
            <a:noFill/>
          </a:ln>
          <a:effectLst/>
        </p:spPr>
        <p:txBody>
          <a:bodyPr wrap="none" anchor="ctr"/>
          <a:lstStyle/>
          <a:p>
            <a:pPr algn="ctr"/>
            <a:endParaRPr lang="en-GB">
              <a:solidFill>
                <a:srgbClr val="00467F"/>
              </a:solidFill>
              <a:latin typeface="Verdana" pitchFamily="34" charset="0"/>
            </a:endParaRPr>
          </a:p>
        </p:txBody>
      </p:sp>
      <p:sp>
        <p:nvSpPr>
          <p:cNvPr id="19" name="Oval 21"/>
          <p:cNvSpPr>
            <a:spLocks noChangeArrowheads="1"/>
          </p:cNvSpPr>
          <p:nvPr/>
        </p:nvSpPr>
        <p:spPr bwMode="auto">
          <a:xfrm>
            <a:off x="5435600" y="2997200"/>
            <a:ext cx="1008063" cy="1008063"/>
          </a:xfrm>
          <a:prstGeom prst="ellipse">
            <a:avLst/>
          </a:prstGeom>
          <a:solidFill>
            <a:srgbClr val="F5E9CA"/>
          </a:solidFill>
          <a:ln>
            <a:noFill/>
          </a:ln>
          <a:effectLst/>
        </p:spPr>
        <p:txBody>
          <a:bodyPr wrap="none" anchor="ctr"/>
          <a:lstStyle/>
          <a:p>
            <a:pPr algn="ctr"/>
            <a:endParaRPr lang="en-GB">
              <a:solidFill>
                <a:srgbClr val="00467F"/>
              </a:solidFill>
              <a:latin typeface="Verdana" pitchFamily="34" charset="0"/>
            </a:endParaRPr>
          </a:p>
        </p:txBody>
      </p:sp>
      <p:sp>
        <p:nvSpPr>
          <p:cNvPr id="20" name="Oval 22"/>
          <p:cNvSpPr>
            <a:spLocks noChangeArrowheads="1"/>
          </p:cNvSpPr>
          <p:nvPr/>
        </p:nvSpPr>
        <p:spPr bwMode="auto">
          <a:xfrm>
            <a:off x="6084888" y="3860800"/>
            <a:ext cx="1008062" cy="1008063"/>
          </a:xfrm>
          <a:prstGeom prst="ellipse">
            <a:avLst/>
          </a:prstGeom>
          <a:solidFill>
            <a:srgbClr val="F5E9CA"/>
          </a:solidFill>
          <a:ln>
            <a:noFill/>
          </a:ln>
          <a:effectLst/>
        </p:spPr>
        <p:txBody>
          <a:bodyPr wrap="none" anchor="ctr"/>
          <a:lstStyle/>
          <a:p>
            <a:pPr algn="ctr"/>
            <a:r>
              <a:rPr lang="en-NZ" dirty="0">
                <a:solidFill>
                  <a:srgbClr val="AC1D22"/>
                </a:solidFill>
                <a:latin typeface="Verdana" pitchFamily="34" charset="0"/>
              </a:rPr>
              <a:t>X</a:t>
            </a:r>
          </a:p>
        </p:txBody>
      </p:sp>
      <p:sp>
        <p:nvSpPr>
          <p:cNvPr id="21" name="Line 23"/>
          <p:cNvSpPr>
            <a:spLocks noChangeShapeType="1"/>
          </p:cNvSpPr>
          <p:nvPr/>
        </p:nvSpPr>
        <p:spPr bwMode="auto">
          <a:xfrm>
            <a:off x="2411413" y="2924175"/>
            <a:ext cx="576262" cy="288925"/>
          </a:xfrm>
          <a:prstGeom prst="line">
            <a:avLst/>
          </a:prstGeom>
          <a:noFill/>
          <a:ln w="9525">
            <a:solidFill>
              <a:srgbClr val="E21A1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2" name="Line 24"/>
          <p:cNvSpPr>
            <a:spLocks noChangeShapeType="1"/>
          </p:cNvSpPr>
          <p:nvPr/>
        </p:nvSpPr>
        <p:spPr bwMode="auto">
          <a:xfrm>
            <a:off x="3781425" y="3644900"/>
            <a:ext cx="719138" cy="358775"/>
          </a:xfrm>
          <a:prstGeom prst="line">
            <a:avLst/>
          </a:prstGeom>
          <a:noFill/>
          <a:ln w="9525">
            <a:solidFill>
              <a:srgbClr val="E21A1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3" name="Line 25"/>
          <p:cNvSpPr>
            <a:spLocks noChangeShapeType="1"/>
          </p:cNvSpPr>
          <p:nvPr/>
        </p:nvSpPr>
        <p:spPr bwMode="auto">
          <a:xfrm flipV="1">
            <a:off x="4932363" y="2852738"/>
            <a:ext cx="360362" cy="863600"/>
          </a:xfrm>
          <a:prstGeom prst="line">
            <a:avLst/>
          </a:prstGeom>
          <a:noFill/>
          <a:ln w="9525">
            <a:solidFill>
              <a:srgbClr val="E21A1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4" name="Line 26"/>
          <p:cNvSpPr>
            <a:spLocks noChangeShapeType="1"/>
          </p:cNvSpPr>
          <p:nvPr/>
        </p:nvSpPr>
        <p:spPr bwMode="auto">
          <a:xfrm>
            <a:off x="6013450" y="2636838"/>
            <a:ext cx="503238" cy="144462"/>
          </a:xfrm>
          <a:prstGeom prst="line">
            <a:avLst/>
          </a:prstGeom>
          <a:noFill/>
          <a:ln w="9525">
            <a:solidFill>
              <a:srgbClr val="E21A1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5" name="Line 28"/>
          <p:cNvSpPr>
            <a:spLocks noChangeShapeType="1"/>
          </p:cNvSpPr>
          <p:nvPr/>
        </p:nvSpPr>
        <p:spPr bwMode="auto">
          <a:xfrm>
            <a:off x="5364163" y="4365625"/>
            <a:ext cx="863600" cy="0"/>
          </a:xfrm>
          <a:prstGeom prst="line">
            <a:avLst/>
          </a:prstGeom>
          <a:noFill/>
          <a:ln w="9525">
            <a:solidFill>
              <a:srgbClr val="E21A1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6" name="Oval 30"/>
          <p:cNvSpPr>
            <a:spLocks noChangeArrowheads="1"/>
          </p:cNvSpPr>
          <p:nvPr/>
        </p:nvSpPr>
        <p:spPr bwMode="auto">
          <a:xfrm>
            <a:off x="2195513" y="4076700"/>
            <a:ext cx="1008062" cy="1008063"/>
          </a:xfrm>
          <a:prstGeom prst="ellipse">
            <a:avLst/>
          </a:prstGeom>
          <a:solidFill>
            <a:srgbClr val="F5E9CA"/>
          </a:solidFill>
          <a:ln>
            <a:noFill/>
          </a:ln>
          <a:effectLst/>
        </p:spPr>
        <p:txBody>
          <a:bodyPr wrap="none" anchor="ctr"/>
          <a:lstStyle/>
          <a:p>
            <a:pPr algn="ctr"/>
            <a:r>
              <a:rPr lang="en-NZ" dirty="0">
                <a:solidFill>
                  <a:srgbClr val="AC1D22"/>
                </a:solidFill>
                <a:latin typeface="Verdana" pitchFamily="34" charset="0"/>
              </a:rPr>
              <a:t>X</a:t>
            </a:r>
          </a:p>
        </p:txBody>
      </p:sp>
      <p:sp>
        <p:nvSpPr>
          <p:cNvPr id="27" name="Line 31"/>
          <p:cNvSpPr>
            <a:spLocks noChangeShapeType="1"/>
          </p:cNvSpPr>
          <p:nvPr/>
        </p:nvSpPr>
        <p:spPr bwMode="auto">
          <a:xfrm>
            <a:off x="2195513" y="2997200"/>
            <a:ext cx="360362" cy="1223963"/>
          </a:xfrm>
          <a:prstGeom prst="line">
            <a:avLst/>
          </a:prstGeom>
          <a:noFill/>
          <a:ln w="9525">
            <a:solidFill>
              <a:srgbClr val="E21A1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Tree>
    <p:extLst>
      <p:ext uri="{BB962C8B-B14F-4D97-AF65-F5344CB8AC3E}">
        <p14:creationId xmlns:p14="http://schemas.microsoft.com/office/powerpoint/2010/main" val="3053688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solidFill>
                  <a:schemeClr val="bg1">
                    <a:lumMod val="95000"/>
                  </a:schemeClr>
                </a:solidFill>
              </a:rPr>
              <a:t>Understanding tertiary options</a:t>
            </a:r>
            <a:endParaRPr lang="en-NZ" dirty="0">
              <a:solidFill>
                <a:schemeClr val="bg1">
                  <a:lumMod val="95000"/>
                </a:schemeClr>
              </a:solidFill>
            </a:endParaRPr>
          </a:p>
        </p:txBody>
      </p:sp>
      <p:sp>
        <p:nvSpPr>
          <p:cNvPr id="7" name="Text Placeholder 6"/>
          <p:cNvSpPr>
            <a:spLocks noGrp="1"/>
          </p:cNvSpPr>
          <p:nvPr>
            <p:ph type="body" sz="quarter" idx="13"/>
          </p:nvPr>
        </p:nvSpPr>
        <p:spPr/>
        <p:txBody>
          <a:bodyPr>
            <a:normAutofit/>
          </a:bodyPr>
          <a:lstStyle/>
          <a:p>
            <a:r>
              <a:rPr lang="en-NZ" dirty="0" smtClean="0">
                <a:solidFill>
                  <a:schemeClr val="bg1">
                    <a:lumMod val="95000"/>
                  </a:schemeClr>
                </a:solidFill>
              </a:rPr>
              <a:t>Section 1</a:t>
            </a:r>
            <a:endParaRPr lang="en-NZ" dirty="0">
              <a:solidFill>
                <a:schemeClr val="bg1">
                  <a:lumMod val="95000"/>
                </a:schemeClr>
              </a:solidFill>
            </a:endParaRPr>
          </a:p>
        </p:txBody>
      </p:sp>
    </p:spTree>
    <p:extLst>
      <p:ext uri="{BB962C8B-B14F-4D97-AF65-F5344CB8AC3E}">
        <p14:creationId xmlns:p14="http://schemas.microsoft.com/office/powerpoint/2010/main" val="2825706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a:t>Networking example</a:t>
            </a:r>
          </a:p>
        </p:txBody>
      </p:sp>
      <p:sp>
        <p:nvSpPr>
          <p:cNvPr id="3" name="Content Placeholder 2"/>
          <p:cNvSpPr>
            <a:spLocks noGrp="1"/>
          </p:cNvSpPr>
          <p:nvPr>
            <p:ph idx="1"/>
          </p:nvPr>
        </p:nvSpPr>
        <p:spPr>
          <a:xfrm>
            <a:off x="505315" y="1091926"/>
            <a:ext cx="8229600" cy="4641379"/>
          </a:xfrm>
        </p:spPr>
        <p:txBody>
          <a:bodyPr/>
          <a:lstStyle/>
          <a:p>
            <a:pPr marL="0" indent="0" algn="ctr">
              <a:buNone/>
            </a:pPr>
            <a:r>
              <a:rPr lang="en-NZ" sz="2000" i="1" dirty="0"/>
              <a:t>Jo wants to explore nursing </a:t>
            </a:r>
            <a:r>
              <a:rPr lang="en-NZ" sz="2000" i="1" dirty="0" smtClean="0"/>
              <a:t>as </a:t>
            </a:r>
            <a:r>
              <a:rPr lang="en-NZ" sz="2000" i="1" dirty="0"/>
              <a:t>a career option</a:t>
            </a:r>
          </a:p>
          <a:p>
            <a:pPr marL="0" indent="0">
              <a:buNone/>
            </a:pPr>
            <a:endParaRPr lang="en-NZ" dirty="0"/>
          </a:p>
        </p:txBody>
      </p:sp>
      <p:grpSp>
        <p:nvGrpSpPr>
          <p:cNvPr id="33" name="Group 32"/>
          <p:cNvGrpSpPr/>
          <p:nvPr/>
        </p:nvGrpSpPr>
        <p:grpSpPr>
          <a:xfrm>
            <a:off x="854912" y="1627782"/>
            <a:ext cx="7388976" cy="4681538"/>
            <a:chOff x="854912" y="1627782"/>
            <a:chExt cx="7388976" cy="4681538"/>
          </a:xfrm>
        </p:grpSpPr>
        <p:sp>
          <p:nvSpPr>
            <p:cNvPr id="5" name="Oval 13"/>
            <p:cNvSpPr>
              <a:spLocks noChangeArrowheads="1"/>
            </p:cNvSpPr>
            <p:nvPr/>
          </p:nvSpPr>
          <p:spPr bwMode="auto">
            <a:xfrm>
              <a:off x="3419475" y="4436070"/>
              <a:ext cx="1008063" cy="1008062"/>
            </a:xfrm>
            <a:prstGeom prst="ellipse">
              <a:avLst/>
            </a:prstGeom>
            <a:solidFill>
              <a:srgbClr val="F5E9CA"/>
            </a:solidFill>
            <a:ln>
              <a:noFill/>
            </a:ln>
            <a:effectLst/>
          </p:spPr>
          <p:txBody>
            <a:bodyPr wrap="none" anchor="ctr"/>
            <a:lstStyle/>
            <a:p>
              <a:pPr algn="ctr"/>
              <a:endParaRPr lang="en-GB">
                <a:solidFill>
                  <a:srgbClr val="AC1D22"/>
                </a:solidFill>
                <a:latin typeface="Verdana" pitchFamily="34" charset="0"/>
              </a:endParaRPr>
            </a:p>
          </p:txBody>
        </p:sp>
        <p:sp>
          <p:nvSpPr>
            <p:cNvPr id="6" name="Oval 18"/>
            <p:cNvSpPr>
              <a:spLocks noChangeArrowheads="1"/>
            </p:cNvSpPr>
            <p:nvPr/>
          </p:nvSpPr>
          <p:spPr bwMode="auto">
            <a:xfrm>
              <a:off x="5651500" y="3283545"/>
              <a:ext cx="1008063" cy="1008062"/>
            </a:xfrm>
            <a:prstGeom prst="ellipse">
              <a:avLst/>
            </a:prstGeom>
            <a:solidFill>
              <a:srgbClr val="F5E9CA"/>
            </a:solidFill>
            <a:ln>
              <a:noFill/>
            </a:ln>
            <a:effectLst/>
          </p:spPr>
          <p:txBody>
            <a:bodyPr wrap="none" anchor="ctr"/>
            <a:lstStyle/>
            <a:p>
              <a:pPr algn="ctr"/>
              <a:endParaRPr lang="en-GB">
                <a:solidFill>
                  <a:srgbClr val="AC1D22"/>
                </a:solidFill>
                <a:latin typeface="Verdana" pitchFamily="34" charset="0"/>
              </a:endParaRPr>
            </a:p>
          </p:txBody>
        </p:sp>
        <p:sp>
          <p:nvSpPr>
            <p:cNvPr id="7" name="Oval 12"/>
            <p:cNvSpPr>
              <a:spLocks noChangeArrowheads="1"/>
            </p:cNvSpPr>
            <p:nvPr/>
          </p:nvSpPr>
          <p:spPr bwMode="auto">
            <a:xfrm>
              <a:off x="3706813" y="3428007"/>
              <a:ext cx="1008062" cy="1008063"/>
            </a:xfrm>
            <a:prstGeom prst="ellipse">
              <a:avLst/>
            </a:prstGeom>
            <a:solidFill>
              <a:srgbClr val="F5E9CA"/>
            </a:solidFill>
            <a:ln>
              <a:noFill/>
            </a:ln>
            <a:effectLst/>
          </p:spPr>
          <p:txBody>
            <a:bodyPr wrap="none" anchor="ctr"/>
            <a:lstStyle/>
            <a:p>
              <a:pPr algn="ctr"/>
              <a:endParaRPr lang="en-GB">
                <a:solidFill>
                  <a:srgbClr val="AC1D22"/>
                </a:solidFill>
                <a:latin typeface="Verdana" pitchFamily="34" charset="0"/>
              </a:endParaRPr>
            </a:p>
          </p:txBody>
        </p:sp>
        <p:sp>
          <p:nvSpPr>
            <p:cNvPr id="8" name="Oval 6"/>
            <p:cNvSpPr>
              <a:spLocks noChangeArrowheads="1"/>
            </p:cNvSpPr>
            <p:nvPr/>
          </p:nvSpPr>
          <p:spPr bwMode="auto">
            <a:xfrm>
              <a:off x="2655137" y="3140670"/>
              <a:ext cx="1008062" cy="1008062"/>
            </a:xfrm>
            <a:prstGeom prst="ellipse">
              <a:avLst/>
            </a:prstGeom>
            <a:solidFill>
              <a:srgbClr val="F5E9CA"/>
            </a:solidFill>
            <a:ln w="9525">
              <a:solidFill>
                <a:srgbClr val="E21A1A"/>
              </a:solidFill>
              <a:prstDash val="sysDot"/>
              <a:round/>
              <a:headEnd/>
              <a:tailEnd/>
            </a:ln>
            <a:effectLst/>
          </p:spPr>
          <p:txBody>
            <a:bodyPr wrap="none" anchor="ctr"/>
            <a:lstStyle/>
            <a:p>
              <a:pPr algn="ctr"/>
              <a:r>
                <a:rPr lang="en-NZ" sz="1200">
                  <a:solidFill>
                    <a:schemeClr val="tx1">
                      <a:lumMod val="85000"/>
                      <a:lumOff val="15000"/>
                    </a:schemeClr>
                  </a:solidFill>
                  <a:latin typeface="Century Gothic" pitchFamily="34" charset="0"/>
                </a:rPr>
                <a:t>family</a:t>
              </a:r>
              <a:br>
                <a:rPr lang="en-NZ" sz="1200">
                  <a:solidFill>
                    <a:schemeClr val="tx1">
                      <a:lumMod val="85000"/>
                      <a:lumOff val="15000"/>
                    </a:schemeClr>
                  </a:solidFill>
                  <a:latin typeface="Century Gothic" pitchFamily="34" charset="0"/>
                </a:rPr>
              </a:br>
              <a:r>
                <a:rPr lang="en-NZ" sz="1200">
                  <a:solidFill>
                    <a:schemeClr val="tx1">
                      <a:lumMod val="85000"/>
                      <a:lumOff val="15000"/>
                    </a:schemeClr>
                  </a:solidFill>
                  <a:latin typeface="Century Gothic" pitchFamily="34" charset="0"/>
                </a:rPr>
                <a:t>friend</a:t>
              </a:r>
            </a:p>
          </p:txBody>
        </p:sp>
        <p:sp>
          <p:nvSpPr>
            <p:cNvPr id="9" name="Oval 7"/>
            <p:cNvSpPr>
              <a:spLocks noChangeArrowheads="1"/>
            </p:cNvSpPr>
            <p:nvPr/>
          </p:nvSpPr>
          <p:spPr bwMode="auto">
            <a:xfrm>
              <a:off x="4498975" y="4220170"/>
              <a:ext cx="1008063" cy="1008062"/>
            </a:xfrm>
            <a:prstGeom prst="ellipse">
              <a:avLst/>
            </a:prstGeom>
            <a:solidFill>
              <a:srgbClr val="F5E9CA"/>
            </a:solidFill>
            <a:ln w="9525">
              <a:solidFill>
                <a:srgbClr val="E21A1A"/>
              </a:solidFill>
              <a:prstDash val="sysDot"/>
              <a:round/>
              <a:headEnd/>
              <a:tailEnd/>
            </a:ln>
            <a:effectLst/>
          </p:spPr>
          <p:txBody>
            <a:bodyPr wrap="none" anchor="ctr"/>
            <a:lstStyle/>
            <a:p>
              <a:pPr algn="ctr"/>
              <a:r>
                <a:rPr lang="en-NZ" sz="1200">
                  <a:solidFill>
                    <a:schemeClr val="tx1">
                      <a:lumMod val="85000"/>
                      <a:lumOff val="15000"/>
                    </a:schemeClr>
                  </a:solidFill>
                  <a:latin typeface="Century Gothic" pitchFamily="34" charset="0"/>
                </a:rPr>
                <a:t>aunt </a:t>
              </a:r>
            </a:p>
          </p:txBody>
        </p:sp>
        <p:sp>
          <p:nvSpPr>
            <p:cNvPr id="10" name="Oval 8"/>
            <p:cNvSpPr>
              <a:spLocks noChangeArrowheads="1"/>
            </p:cNvSpPr>
            <p:nvPr/>
          </p:nvSpPr>
          <p:spPr bwMode="auto">
            <a:xfrm>
              <a:off x="5507038" y="2275482"/>
              <a:ext cx="1008062" cy="1008063"/>
            </a:xfrm>
            <a:prstGeom prst="ellipse">
              <a:avLst/>
            </a:prstGeom>
            <a:solidFill>
              <a:srgbClr val="F5E9CA"/>
            </a:solidFill>
            <a:ln w="9525">
              <a:solidFill>
                <a:srgbClr val="E21A1A"/>
              </a:solidFill>
              <a:prstDash val="sysDot"/>
              <a:round/>
              <a:headEnd/>
              <a:tailEnd/>
            </a:ln>
            <a:effectLst/>
          </p:spPr>
          <p:txBody>
            <a:bodyPr wrap="none" anchor="ctr"/>
            <a:lstStyle/>
            <a:p>
              <a:pPr algn="ctr"/>
              <a:r>
                <a:rPr lang="en-NZ" sz="1200">
                  <a:solidFill>
                    <a:schemeClr val="tx1">
                      <a:lumMod val="85000"/>
                      <a:lumOff val="15000"/>
                    </a:schemeClr>
                  </a:solidFill>
                  <a:latin typeface="Century Gothic" pitchFamily="34" charset="0"/>
                </a:rPr>
                <a:t>friend </a:t>
              </a:r>
              <a:br>
                <a:rPr lang="en-NZ" sz="1200">
                  <a:solidFill>
                    <a:schemeClr val="tx1">
                      <a:lumMod val="85000"/>
                      <a:lumOff val="15000"/>
                    </a:schemeClr>
                  </a:solidFill>
                  <a:latin typeface="Century Gothic" pitchFamily="34" charset="0"/>
                </a:rPr>
              </a:br>
              <a:r>
                <a:rPr lang="en-NZ" sz="1200">
                  <a:solidFill>
                    <a:schemeClr val="tx1">
                      <a:lumMod val="85000"/>
                      <a:lumOff val="15000"/>
                    </a:schemeClr>
                  </a:solidFill>
                  <a:latin typeface="Century Gothic" pitchFamily="34" charset="0"/>
                </a:rPr>
                <a:t>(nursing home</a:t>
              </a:r>
              <a:br>
                <a:rPr lang="en-NZ" sz="1200">
                  <a:solidFill>
                    <a:schemeClr val="tx1">
                      <a:lumMod val="85000"/>
                      <a:lumOff val="15000"/>
                    </a:schemeClr>
                  </a:solidFill>
                  <a:latin typeface="Century Gothic" pitchFamily="34" charset="0"/>
                </a:rPr>
              </a:br>
              <a:r>
                <a:rPr lang="en-NZ" sz="1200">
                  <a:solidFill>
                    <a:schemeClr val="tx1">
                      <a:lumMod val="85000"/>
                      <a:lumOff val="15000"/>
                    </a:schemeClr>
                  </a:solidFill>
                  <a:latin typeface="Century Gothic" pitchFamily="34" charset="0"/>
                </a:rPr>
                <a:t>manager)</a:t>
              </a:r>
            </a:p>
          </p:txBody>
        </p:sp>
        <p:sp>
          <p:nvSpPr>
            <p:cNvPr id="11" name="Oval 9"/>
            <p:cNvSpPr>
              <a:spLocks noChangeArrowheads="1"/>
            </p:cNvSpPr>
            <p:nvPr/>
          </p:nvSpPr>
          <p:spPr bwMode="auto">
            <a:xfrm>
              <a:off x="3663199" y="2419945"/>
              <a:ext cx="1008063" cy="1008062"/>
            </a:xfrm>
            <a:prstGeom prst="ellipse">
              <a:avLst/>
            </a:prstGeom>
            <a:solidFill>
              <a:srgbClr val="F5E9CA"/>
            </a:solidFill>
            <a:ln w="9525">
              <a:solidFill>
                <a:srgbClr val="E21A1A"/>
              </a:solidFill>
              <a:prstDash val="sysDot"/>
              <a:round/>
              <a:headEnd/>
              <a:tailEnd/>
            </a:ln>
            <a:effectLst/>
          </p:spPr>
          <p:txBody>
            <a:bodyPr wrap="none" anchor="ctr"/>
            <a:lstStyle/>
            <a:p>
              <a:pPr algn="ctr"/>
              <a:r>
                <a:rPr lang="en-NZ" sz="1200" dirty="0">
                  <a:solidFill>
                    <a:schemeClr val="tx1">
                      <a:lumMod val="85000"/>
                      <a:lumOff val="15000"/>
                    </a:schemeClr>
                  </a:solidFill>
                  <a:latin typeface="Century Gothic" pitchFamily="34" charset="0"/>
                </a:rPr>
                <a:t>doctor</a:t>
              </a:r>
            </a:p>
          </p:txBody>
        </p:sp>
        <p:sp>
          <p:nvSpPr>
            <p:cNvPr id="12" name="Oval 10"/>
            <p:cNvSpPr>
              <a:spLocks noChangeArrowheads="1"/>
            </p:cNvSpPr>
            <p:nvPr/>
          </p:nvSpPr>
          <p:spPr bwMode="auto">
            <a:xfrm>
              <a:off x="2005849" y="1916707"/>
              <a:ext cx="1008063" cy="1008063"/>
            </a:xfrm>
            <a:prstGeom prst="ellipse">
              <a:avLst/>
            </a:prstGeom>
            <a:solidFill>
              <a:srgbClr val="F5E9CA"/>
            </a:solidFill>
            <a:ln w="9525">
              <a:noFill/>
              <a:prstDash val="sysDot"/>
              <a:round/>
              <a:headEnd/>
              <a:tailEnd/>
            </a:ln>
            <a:effectLst/>
          </p:spPr>
          <p:txBody>
            <a:bodyPr wrap="none" anchor="ctr"/>
            <a:lstStyle/>
            <a:p>
              <a:pPr algn="ctr"/>
              <a:r>
                <a:rPr lang="en-NZ" sz="1200">
                  <a:solidFill>
                    <a:schemeClr val="tx1">
                      <a:lumMod val="85000"/>
                      <a:lumOff val="15000"/>
                    </a:schemeClr>
                  </a:solidFill>
                  <a:latin typeface="Century Gothic" pitchFamily="34" charset="0"/>
                </a:rPr>
                <a:t>cousin</a:t>
              </a:r>
            </a:p>
          </p:txBody>
        </p:sp>
        <p:sp>
          <p:nvSpPr>
            <p:cNvPr id="13" name="Oval 11"/>
            <p:cNvSpPr>
              <a:spLocks noChangeArrowheads="1"/>
            </p:cNvSpPr>
            <p:nvPr/>
          </p:nvSpPr>
          <p:spPr bwMode="auto">
            <a:xfrm>
              <a:off x="4643438" y="3140670"/>
              <a:ext cx="1008062" cy="1008062"/>
            </a:xfrm>
            <a:prstGeom prst="ellipse">
              <a:avLst/>
            </a:prstGeom>
            <a:solidFill>
              <a:srgbClr val="F5E9CA"/>
            </a:solidFill>
            <a:ln w="9525">
              <a:solidFill>
                <a:srgbClr val="E21A1A"/>
              </a:solidFill>
              <a:prstDash val="sysDot"/>
              <a:round/>
              <a:headEnd/>
              <a:tailEnd/>
            </a:ln>
            <a:effectLst/>
          </p:spPr>
          <p:txBody>
            <a:bodyPr wrap="none" anchor="ctr"/>
            <a:lstStyle/>
            <a:p>
              <a:pPr algn="ctr"/>
              <a:r>
                <a:rPr lang="en-NZ" sz="1200">
                  <a:solidFill>
                    <a:schemeClr val="tx1">
                      <a:lumMod val="85000"/>
                      <a:lumOff val="15000"/>
                    </a:schemeClr>
                  </a:solidFill>
                  <a:latin typeface="Century Gothic" pitchFamily="34" charset="0"/>
                </a:rPr>
                <a:t>colleague</a:t>
              </a:r>
              <a:br>
                <a:rPr lang="en-NZ" sz="1200">
                  <a:solidFill>
                    <a:schemeClr val="tx1">
                      <a:lumMod val="85000"/>
                      <a:lumOff val="15000"/>
                    </a:schemeClr>
                  </a:solidFill>
                  <a:latin typeface="Century Gothic" pitchFamily="34" charset="0"/>
                </a:rPr>
              </a:br>
              <a:r>
                <a:rPr lang="en-NZ" sz="1200">
                  <a:solidFill>
                    <a:schemeClr val="tx1">
                      <a:lumMod val="85000"/>
                      <a:lumOff val="15000"/>
                    </a:schemeClr>
                  </a:solidFill>
                  <a:latin typeface="Century Gothic" pitchFamily="34" charset="0"/>
                </a:rPr>
                <a:t>(nurse)</a:t>
              </a:r>
            </a:p>
          </p:txBody>
        </p:sp>
        <p:sp>
          <p:nvSpPr>
            <p:cNvPr id="14" name="Oval 14"/>
            <p:cNvSpPr>
              <a:spLocks noChangeArrowheads="1"/>
            </p:cNvSpPr>
            <p:nvPr/>
          </p:nvSpPr>
          <p:spPr bwMode="auto">
            <a:xfrm>
              <a:off x="1358149" y="3572470"/>
              <a:ext cx="1008063" cy="1008062"/>
            </a:xfrm>
            <a:prstGeom prst="ellipse">
              <a:avLst/>
            </a:prstGeom>
            <a:solidFill>
              <a:srgbClr val="F5E9CA"/>
            </a:solidFill>
            <a:ln w="9525">
              <a:noFill/>
              <a:prstDash val="sysDot"/>
              <a:round/>
              <a:headEnd/>
              <a:tailEnd/>
            </a:ln>
            <a:effectLst/>
          </p:spPr>
          <p:txBody>
            <a:bodyPr wrap="none" anchor="ctr"/>
            <a:lstStyle/>
            <a:p>
              <a:pPr algn="ctr"/>
              <a:r>
                <a:rPr lang="en-NZ" sz="1200" dirty="0">
                  <a:solidFill>
                    <a:schemeClr val="tx1">
                      <a:lumMod val="85000"/>
                      <a:lumOff val="15000"/>
                    </a:schemeClr>
                  </a:solidFill>
                  <a:latin typeface="Century Gothic" pitchFamily="34" charset="0"/>
                </a:rPr>
                <a:t>minister</a:t>
              </a:r>
            </a:p>
          </p:txBody>
        </p:sp>
        <p:sp>
          <p:nvSpPr>
            <p:cNvPr id="15" name="Oval 15"/>
            <p:cNvSpPr>
              <a:spLocks noChangeArrowheads="1"/>
            </p:cNvSpPr>
            <p:nvPr/>
          </p:nvSpPr>
          <p:spPr bwMode="auto">
            <a:xfrm>
              <a:off x="854912" y="1627782"/>
              <a:ext cx="1008062" cy="1008063"/>
            </a:xfrm>
            <a:prstGeom prst="ellipse">
              <a:avLst/>
            </a:prstGeom>
            <a:solidFill>
              <a:srgbClr val="F5E9CA"/>
            </a:solidFill>
            <a:ln>
              <a:noFill/>
            </a:ln>
            <a:effectLst/>
          </p:spPr>
          <p:txBody>
            <a:bodyPr wrap="none" anchor="ctr"/>
            <a:lstStyle/>
            <a:p>
              <a:pPr algn="ctr"/>
              <a:endParaRPr lang="en-GB">
                <a:solidFill>
                  <a:srgbClr val="AC1D22"/>
                </a:solidFill>
                <a:latin typeface="Verdana" pitchFamily="34" charset="0"/>
              </a:endParaRPr>
            </a:p>
          </p:txBody>
        </p:sp>
        <p:sp>
          <p:nvSpPr>
            <p:cNvPr id="16" name="Oval 16"/>
            <p:cNvSpPr>
              <a:spLocks noChangeArrowheads="1"/>
            </p:cNvSpPr>
            <p:nvPr/>
          </p:nvSpPr>
          <p:spPr bwMode="auto">
            <a:xfrm>
              <a:off x="4859338" y="5229274"/>
              <a:ext cx="1008062" cy="1008062"/>
            </a:xfrm>
            <a:prstGeom prst="ellipse">
              <a:avLst/>
            </a:prstGeom>
            <a:solidFill>
              <a:srgbClr val="F5E9CA"/>
            </a:solidFill>
            <a:ln>
              <a:noFill/>
            </a:ln>
            <a:effectLst/>
          </p:spPr>
          <p:txBody>
            <a:bodyPr wrap="none" anchor="ctr"/>
            <a:lstStyle/>
            <a:p>
              <a:pPr algn="ctr"/>
              <a:endParaRPr lang="en-GB">
                <a:solidFill>
                  <a:srgbClr val="AC1D22"/>
                </a:solidFill>
                <a:latin typeface="Verdana" pitchFamily="34" charset="0"/>
              </a:endParaRPr>
            </a:p>
          </p:txBody>
        </p:sp>
        <p:sp>
          <p:nvSpPr>
            <p:cNvPr id="17" name="Oval 17"/>
            <p:cNvSpPr>
              <a:spLocks noChangeArrowheads="1"/>
            </p:cNvSpPr>
            <p:nvPr/>
          </p:nvSpPr>
          <p:spPr bwMode="auto">
            <a:xfrm>
              <a:off x="7162800" y="3643907"/>
              <a:ext cx="1008063" cy="1008063"/>
            </a:xfrm>
            <a:prstGeom prst="ellipse">
              <a:avLst/>
            </a:prstGeom>
            <a:solidFill>
              <a:srgbClr val="F5E9CA"/>
            </a:solidFill>
            <a:ln w="9525">
              <a:solidFill>
                <a:srgbClr val="E21A1A"/>
              </a:solidFill>
              <a:prstDash val="sysDot"/>
              <a:round/>
              <a:headEnd/>
              <a:tailEnd/>
            </a:ln>
            <a:effectLst/>
          </p:spPr>
          <p:txBody>
            <a:bodyPr wrap="none" anchor="ctr"/>
            <a:lstStyle/>
            <a:p>
              <a:pPr algn="ctr"/>
              <a:r>
                <a:rPr lang="en-NZ" sz="1200">
                  <a:solidFill>
                    <a:schemeClr val="tx1">
                      <a:lumMod val="85000"/>
                      <a:lumOff val="15000"/>
                    </a:schemeClr>
                  </a:solidFill>
                  <a:latin typeface="Century Gothic" pitchFamily="34" charset="0"/>
                </a:rPr>
                <a:t>colleague</a:t>
              </a:r>
              <a:br>
                <a:rPr lang="en-NZ" sz="1200">
                  <a:solidFill>
                    <a:schemeClr val="tx1">
                      <a:lumMod val="85000"/>
                      <a:lumOff val="15000"/>
                    </a:schemeClr>
                  </a:solidFill>
                  <a:latin typeface="Century Gothic" pitchFamily="34" charset="0"/>
                </a:rPr>
              </a:br>
              <a:r>
                <a:rPr lang="en-NZ" sz="1200">
                  <a:solidFill>
                    <a:schemeClr val="tx1">
                      <a:lumMod val="85000"/>
                      <a:lumOff val="15000"/>
                    </a:schemeClr>
                  </a:solidFill>
                  <a:latin typeface="Century Gothic" pitchFamily="34" charset="0"/>
                </a:rPr>
                <a:t>(nursing agency)</a:t>
              </a:r>
            </a:p>
          </p:txBody>
        </p:sp>
        <p:sp>
          <p:nvSpPr>
            <p:cNvPr id="18" name="Oval 19"/>
            <p:cNvSpPr>
              <a:spLocks noChangeArrowheads="1"/>
            </p:cNvSpPr>
            <p:nvPr/>
          </p:nvSpPr>
          <p:spPr bwMode="auto">
            <a:xfrm>
              <a:off x="6154738" y="4220170"/>
              <a:ext cx="1008062" cy="1008062"/>
            </a:xfrm>
            <a:prstGeom prst="ellipse">
              <a:avLst/>
            </a:prstGeom>
            <a:solidFill>
              <a:srgbClr val="F5E9CA"/>
            </a:solidFill>
            <a:ln w="9525">
              <a:solidFill>
                <a:srgbClr val="E21A1A"/>
              </a:solidFill>
              <a:prstDash val="sysDot"/>
              <a:round/>
              <a:headEnd/>
              <a:tailEnd/>
            </a:ln>
            <a:effectLst/>
          </p:spPr>
          <p:txBody>
            <a:bodyPr wrap="none" anchor="ctr"/>
            <a:lstStyle/>
            <a:p>
              <a:pPr algn="ctr"/>
              <a:r>
                <a:rPr lang="en-NZ" sz="1200">
                  <a:solidFill>
                    <a:schemeClr val="tx1">
                      <a:lumMod val="85000"/>
                      <a:lumOff val="15000"/>
                    </a:schemeClr>
                  </a:solidFill>
                  <a:latin typeface="Century Gothic" pitchFamily="34" charset="0"/>
                </a:rPr>
                <a:t>friend</a:t>
              </a:r>
              <a:br>
                <a:rPr lang="en-NZ" sz="1200">
                  <a:solidFill>
                    <a:schemeClr val="tx1">
                      <a:lumMod val="85000"/>
                      <a:lumOff val="15000"/>
                    </a:schemeClr>
                  </a:solidFill>
                  <a:latin typeface="Century Gothic" pitchFamily="34" charset="0"/>
                </a:rPr>
              </a:br>
              <a:r>
                <a:rPr lang="en-NZ" sz="1200">
                  <a:solidFill>
                    <a:schemeClr val="tx1">
                      <a:lumMod val="85000"/>
                      <a:lumOff val="15000"/>
                    </a:schemeClr>
                  </a:solidFill>
                  <a:latin typeface="Century Gothic" pitchFamily="34" charset="0"/>
                </a:rPr>
                <a:t>(case manager)</a:t>
              </a:r>
            </a:p>
          </p:txBody>
        </p:sp>
        <p:sp>
          <p:nvSpPr>
            <p:cNvPr id="19" name="Line 21"/>
            <p:cNvSpPr>
              <a:spLocks noChangeShapeType="1"/>
            </p:cNvSpPr>
            <p:nvPr/>
          </p:nvSpPr>
          <p:spPr bwMode="auto">
            <a:xfrm>
              <a:off x="3540615" y="3968107"/>
              <a:ext cx="1079500" cy="503238"/>
            </a:xfrm>
            <a:prstGeom prst="line">
              <a:avLst/>
            </a:prstGeom>
            <a:noFill/>
            <a:ln w="9525">
              <a:solidFill>
                <a:srgbClr val="E21A1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0" name="Line 22"/>
            <p:cNvSpPr>
              <a:spLocks noChangeShapeType="1"/>
            </p:cNvSpPr>
            <p:nvPr/>
          </p:nvSpPr>
          <p:spPr bwMode="auto">
            <a:xfrm flipV="1">
              <a:off x="5507038" y="3140670"/>
              <a:ext cx="287337" cy="144462"/>
            </a:xfrm>
            <a:prstGeom prst="line">
              <a:avLst/>
            </a:prstGeom>
            <a:noFill/>
            <a:ln w="9525">
              <a:solidFill>
                <a:srgbClr val="E21A1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1" name="Line 24"/>
            <p:cNvSpPr>
              <a:spLocks noChangeShapeType="1"/>
            </p:cNvSpPr>
            <p:nvPr/>
          </p:nvSpPr>
          <p:spPr bwMode="auto">
            <a:xfrm>
              <a:off x="5507038" y="4651970"/>
              <a:ext cx="720725" cy="0"/>
            </a:xfrm>
            <a:prstGeom prst="line">
              <a:avLst/>
            </a:prstGeom>
            <a:noFill/>
            <a:ln w="9525">
              <a:solidFill>
                <a:srgbClr val="E21A1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2" name="Oval 25"/>
            <p:cNvSpPr>
              <a:spLocks noChangeArrowheads="1"/>
            </p:cNvSpPr>
            <p:nvPr/>
          </p:nvSpPr>
          <p:spPr bwMode="auto">
            <a:xfrm>
              <a:off x="2338388" y="4436070"/>
              <a:ext cx="1008062" cy="1008062"/>
            </a:xfrm>
            <a:prstGeom prst="ellipse">
              <a:avLst/>
            </a:prstGeom>
            <a:solidFill>
              <a:srgbClr val="F5E9CA"/>
            </a:solidFill>
            <a:ln w="9525">
              <a:solidFill>
                <a:srgbClr val="E21A1A"/>
              </a:solidFill>
              <a:prstDash val="sysDot"/>
              <a:round/>
              <a:headEnd/>
              <a:tailEnd/>
            </a:ln>
            <a:effectLst/>
          </p:spPr>
          <p:txBody>
            <a:bodyPr wrap="none" anchor="ctr"/>
            <a:lstStyle/>
            <a:p>
              <a:pPr algn="ctr"/>
              <a:r>
                <a:rPr lang="en-NZ" sz="1200" dirty="0" smtClean="0">
                  <a:solidFill>
                    <a:schemeClr val="tx1">
                      <a:lumMod val="85000"/>
                      <a:lumOff val="15000"/>
                    </a:schemeClr>
                  </a:solidFill>
                  <a:latin typeface="Century Gothic" pitchFamily="34" charset="0"/>
                </a:rPr>
                <a:t>church </a:t>
              </a:r>
              <a:r>
                <a:rPr lang="en-NZ" sz="1200" dirty="0">
                  <a:solidFill>
                    <a:schemeClr val="tx1">
                      <a:lumMod val="85000"/>
                      <a:lumOff val="15000"/>
                    </a:schemeClr>
                  </a:solidFill>
                  <a:latin typeface="Century Gothic" pitchFamily="34" charset="0"/>
                </a:rPr>
                <a:t>member </a:t>
              </a:r>
              <a:br>
                <a:rPr lang="en-NZ" sz="1200" dirty="0">
                  <a:solidFill>
                    <a:schemeClr val="tx1">
                      <a:lumMod val="85000"/>
                      <a:lumOff val="15000"/>
                    </a:schemeClr>
                  </a:solidFill>
                  <a:latin typeface="Century Gothic" pitchFamily="34" charset="0"/>
                </a:rPr>
              </a:br>
              <a:r>
                <a:rPr lang="en-NZ" sz="1200" dirty="0">
                  <a:solidFill>
                    <a:schemeClr val="tx1">
                      <a:lumMod val="85000"/>
                      <a:lumOff val="15000"/>
                    </a:schemeClr>
                  </a:solidFill>
                  <a:latin typeface="Century Gothic" pitchFamily="34" charset="0"/>
                </a:rPr>
                <a:t>(social worker)</a:t>
              </a:r>
            </a:p>
          </p:txBody>
        </p:sp>
        <p:sp>
          <p:nvSpPr>
            <p:cNvPr id="23" name="Line 26"/>
            <p:cNvSpPr>
              <a:spLocks noChangeShapeType="1"/>
            </p:cNvSpPr>
            <p:nvPr/>
          </p:nvSpPr>
          <p:spPr bwMode="auto">
            <a:xfrm>
              <a:off x="2266950" y="4293195"/>
              <a:ext cx="431800" cy="287337"/>
            </a:xfrm>
            <a:prstGeom prst="line">
              <a:avLst/>
            </a:prstGeom>
            <a:noFill/>
            <a:ln w="9525">
              <a:solidFill>
                <a:srgbClr val="E21A1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4" name="Oval 28"/>
            <p:cNvSpPr>
              <a:spLocks noChangeArrowheads="1"/>
            </p:cNvSpPr>
            <p:nvPr/>
          </p:nvSpPr>
          <p:spPr bwMode="auto">
            <a:xfrm>
              <a:off x="2986088" y="5301257"/>
              <a:ext cx="1008062" cy="1008063"/>
            </a:xfrm>
            <a:prstGeom prst="ellipse">
              <a:avLst/>
            </a:prstGeom>
            <a:solidFill>
              <a:srgbClr val="F5E9CA"/>
            </a:solidFill>
            <a:ln>
              <a:noFill/>
            </a:ln>
            <a:effectLst/>
          </p:spPr>
          <p:txBody>
            <a:bodyPr wrap="none" anchor="ctr"/>
            <a:lstStyle/>
            <a:p>
              <a:pPr algn="ctr"/>
              <a:endParaRPr lang="en-GB">
                <a:solidFill>
                  <a:srgbClr val="AC1D22"/>
                </a:solidFill>
                <a:latin typeface="Verdana" pitchFamily="34" charset="0"/>
              </a:endParaRPr>
            </a:p>
          </p:txBody>
        </p:sp>
        <p:sp>
          <p:nvSpPr>
            <p:cNvPr id="25" name="Line 20"/>
            <p:cNvSpPr>
              <a:spLocks noChangeShapeType="1"/>
            </p:cNvSpPr>
            <p:nvPr/>
          </p:nvSpPr>
          <p:spPr bwMode="auto">
            <a:xfrm>
              <a:off x="4671262" y="2925564"/>
              <a:ext cx="288925" cy="287337"/>
            </a:xfrm>
            <a:prstGeom prst="line">
              <a:avLst/>
            </a:prstGeom>
            <a:noFill/>
            <a:ln w="9525">
              <a:solidFill>
                <a:srgbClr val="E21A1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6" name="Line 30"/>
            <p:cNvSpPr>
              <a:spLocks noChangeShapeType="1"/>
            </p:cNvSpPr>
            <p:nvPr/>
          </p:nvSpPr>
          <p:spPr bwMode="auto">
            <a:xfrm flipH="1">
              <a:off x="2051050" y="3283545"/>
              <a:ext cx="71438" cy="360362"/>
            </a:xfrm>
            <a:prstGeom prst="line">
              <a:avLst/>
            </a:prstGeom>
            <a:noFill/>
            <a:ln w="9525">
              <a:solidFill>
                <a:srgbClr val="E21A1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7" name="Line 31"/>
            <p:cNvSpPr>
              <a:spLocks noChangeShapeType="1"/>
            </p:cNvSpPr>
            <p:nvPr/>
          </p:nvSpPr>
          <p:spPr bwMode="auto">
            <a:xfrm>
              <a:off x="2150312" y="3283545"/>
              <a:ext cx="504825" cy="288925"/>
            </a:xfrm>
            <a:prstGeom prst="line">
              <a:avLst/>
            </a:prstGeom>
            <a:noFill/>
            <a:ln w="9525">
              <a:solidFill>
                <a:srgbClr val="E21A1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8" name="Line 32"/>
            <p:cNvSpPr>
              <a:spLocks noChangeShapeType="1"/>
            </p:cNvSpPr>
            <p:nvPr/>
          </p:nvSpPr>
          <p:spPr bwMode="auto">
            <a:xfrm flipV="1">
              <a:off x="2122488" y="2924770"/>
              <a:ext cx="1512887" cy="358775"/>
            </a:xfrm>
            <a:prstGeom prst="line">
              <a:avLst/>
            </a:prstGeom>
            <a:noFill/>
            <a:ln w="9525">
              <a:solidFill>
                <a:srgbClr val="E21A1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9" name="Line 33"/>
            <p:cNvSpPr>
              <a:spLocks noChangeShapeType="1"/>
            </p:cNvSpPr>
            <p:nvPr/>
          </p:nvSpPr>
          <p:spPr bwMode="auto">
            <a:xfrm flipV="1">
              <a:off x="2122488" y="2780307"/>
              <a:ext cx="144462" cy="503238"/>
            </a:xfrm>
            <a:prstGeom prst="line">
              <a:avLst/>
            </a:prstGeom>
            <a:noFill/>
            <a:ln w="9525">
              <a:solidFill>
                <a:srgbClr val="D815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30" name="Line 34"/>
            <p:cNvSpPr>
              <a:spLocks noChangeShapeType="1"/>
            </p:cNvSpPr>
            <p:nvPr/>
          </p:nvSpPr>
          <p:spPr bwMode="auto">
            <a:xfrm flipV="1">
              <a:off x="7091363" y="4364632"/>
              <a:ext cx="287337" cy="215900"/>
            </a:xfrm>
            <a:prstGeom prst="line">
              <a:avLst/>
            </a:prstGeom>
            <a:noFill/>
            <a:ln w="9525">
              <a:solidFill>
                <a:srgbClr val="E21A1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31" name="Oval 36"/>
            <p:cNvSpPr>
              <a:spLocks noChangeArrowheads="1"/>
            </p:cNvSpPr>
            <p:nvPr/>
          </p:nvSpPr>
          <p:spPr bwMode="auto">
            <a:xfrm>
              <a:off x="7235825" y="4940895"/>
              <a:ext cx="1008063" cy="1008062"/>
            </a:xfrm>
            <a:prstGeom prst="ellipse">
              <a:avLst/>
            </a:prstGeom>
            <a:solidFill>
              <a:srgbClr val="F5E9CA"/>
            </a:solidFill>
            <a:ln>
              <a:noFill/>
            </a:ln>
            <a:effectLst/>
          </p:spPr>
          <p:txBody>
            <a:bodyPr wrap="none" anchor="ctr"/>
            <a:lstStyle/>
            <a:p>
              <a:pPr algn="ctr"/>
              <a:endParaRPr lang="en-GB">
                <a:solidFill>
                  <a:srgbClr val="AC1D22"/>
                </a:solidFill>
                <a:latin typeface="Verdana" pitchFamily="34" charset="0"/>
              </a:endParaRPr>
            </a:p>
          </p:txBody>
        </p:sp>
        <p:sp>
          <p:nvSpPr>
            <p:cNvPr id="32" name="Text Box 4"/>
            <p:cNvSpPr txBox="1">
              <a:spLocks noChangeArrowheads="1"/>
            </p:cNvSpPr>
            <p:nvPr/>
          </p:nvSpPr>
          <p:spPr bwMode="auto">
            <a:xfrm>
              <a:off x="1358149" y="2780307"/>
              <a:ext cx="1871663" cy="641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sz="3600" b="1" dirty="0">
                  <a:solidFill>
                    <a:schemeClr val="tx1">
                      <a:lumMod val="50000"/>
                      <a:lumOff val="50000"/>
                    </a:schemeClr>
                  </a:solidFill>
                  <a:latin typeface="Century Gothic" pitchFamily="34" charset="0"/>
                </a:rPr>
                <a:t>Jo</a:t>
              </a:r>
            </a:p>
          </p:txBody>
        </p:sp>
      </p:grpSp>
    </p:spTree>
    <p:extLst>
      <p:ext uri="{BB962C8B-B14F-4D97-AF65-F5344CB8AC3E}">
        <p14:creationId xmlns:p14="http://schemas.microsoft.com/office/powerpoint/2010/main" val="778562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5" y="274638"/>
            <a:ext cx="7704855" cy="1143000"/>
          </a:xfrm>
        </p:spPr>
        <p:txBody>
          <a:bodyPr/>
          <a:lstStyle/>
          <a:p>
            <a:r>
              <a:rPr lang="en-NZ" dirty="0" smtClean="0"/>
              <a:t>Doing it right</a:t>
            </a:r>
            <a:endParaRPr lang="en-NZ" dirty="0"/>
          </a:p>
        </p:txBody>
      </p:sp>
      <p:sp>
        <p:nvSpPr>
          <p:cNvPr id="3" name="Oval 5"/>
          <p:cNvSpPr>
            <a:spLocks noChangeArrowheads="1"/>
          </p:cNvSpPr>
          <p:nvPr/>
        </p:nvSpPr>
        <p:spPr bwMode="auto">
          <a:xfrm>
            <a:off x="2771775" y="1630363"/>
            <a:ext cx="3529013" cy="3527425"/>
          </a:xfrm>
          <a:prstGeom prst="ellipse">
            <a:avLst/>
          </a:prstGeom>
          <a:solidFill>
            <a:srgbClr val="EB8F2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NZ" b="1" dirty="0">
                <a:solidFill>
                  <a:srgbClr val="AC1D22"/>
                </a:solidFill>
                <a:latin typeface="Century Gothic" pitchFamily="34" charset="0"/>
              </a:rPr>
              <a:t>MUST DO #1</a:t>
            </a:r>
            <a:br>
              <a:rPr lang="en-NZ" b="1" dirty="0">
                <a:solidFill>
                  <a:srgbClr val="AC1D22"/>
                </a:solidFill>
                <a:latin typeface="Century Gothic" pitchFamily="34" charset="0"/>
              </a:rPr>
            </a:br>
            <a:r>
              <a:rPr lang="en-NZ" b="1" dirty="0">
                <a:solidFill>
                  <a:srgbClr val="AC1D22"/>
                </a:solidFill>
                <a:latin typeface="Century Gothic" pitchFamily="34" charset="0"/>
              </a:rPr>
              <a:t>Create a positive</a:t>
            </a:r>
            <a:br>
              <a:rPr lang="en-NZ" b="1" dirty="0">
                <a:solidFill>
                  <a:srgbClr val="AC1D22"/>
                </a:solidFill>
                <a:latin typeface="Century Gothic" pitchFamily="34" charset="0"/>
              </a:rPr>
            </a:br>
            <a:r>
              <a:rPr lang="en-NZ" b="1" dirty="0">
                <a:solidFill>
                  <a:srgbClr val="AC1D22"/>
                </a:solidFill>
                <a:latin typeface="Century Gothic" pitchFamily="34" charset="0"/>
              </a:rPr>
              <a:t>impression of </a:t>
            </a:r>
            <a:br>
              <a:rPr lang="en-NZ" b="1" dirty="0">
                <a:solidFill>
                  <a:srgbClr val="AC1D22"/>
                </a:solidFill>
                <a:latin typeface="Century Gothic" pitchFamily="34" charset="0"/>
              </a:rPr>
            </a:br>
            <a:r>
              <a:rPr lang="en-NZ" b="1" dirty="0">
                <a:solidFill>
                  <a:srgbClr val="AC1D22"/>
                </a:solidFill>
                <a:latin typeface="Century Gothic" pitchFamily="34" charset="0"/>
              </a:rPr>
              <a:t>yourself</a:t>
            </a:r>
          </a:p>
        </p:txBody>
      </p:sp>
      <p:sp>
        <p:nvSpPr>
          <p:cNvPr id="4" name="Text Box 7"/>
          <p:cNvSpPr txBox="1">
            <a:spLocks noChangeArrowheads="1"/>
          </p:cNvSpPr>
          <p:nvPr/>
        </p:nvSpPr>
        <p:spPr bwMode="auto">
          <a:xfrm>
            <a:off x="827585" y="1628775"/>
            <a:ext cx="2017216"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NZ" dirty="0">
                <a:solidFill>
                  <a:schemeClr val="tx1">
                    <a:lumMod val="75000"/>
                    <a:lumOff val="25000"/>
                  </a:schemeClr>
                </a:solidFill>
                <a:latin typeface="Century Gothic" pitchFamily="34" charset="0"/>
              </a:rPr>
              <a:t>Think about how you can make </a:t>
            </a:r>
            <a:r>
              <a:rPr lang="en-NZ" dirty="0" smtClean="0">
                <a:solidFill>
                  <a:schemeClr val="tx1">
                    <a:lumMod val="75000"/>
                    <a:lumOff val="25000"/>
                  </a:schemeClr>
                </a:solidFill>
                <a:latin typeface="Century Gothic" pitchFamily="34" charset="0"/>
              </a:rPr>
              <a:t/>
            </a:r>
            <a:br>
              <a:rPr lang="en-NZ" dirty="0" smtClean="0">
                <a:solidFill>
                  <a:schemeClr val="tx1">
                    <a:lumMod val="75000"/>
                    <a:lumOff val="25000"/>
                  </a:schemeClr>
                </a:solidFill>
                <a:latin typeface="Century Gothic" pitchFamily="34" charset="0"/>
              </a:rPr>
            </a:br>
            <a:r>
              <a:rPr lang="en-NZ" dirty="0" smtClean="0">
                <a:solidFill>
                  <a:schemeClr val="tx1">
                    <a:lumMod val="75000"/>
                    <a:lumOff val="25000"/>
                  </a:schemeClr>
                </a:solidFill>
                <a:latin typeface="Century Gothic" pitchFamily="34" charset="0"/>
              </a:rPr>
              <a:t>a good </a:t>
            </a:r>
            <a:r>
              <a:rPr lang="en-NZ" dirty="0">
                <a:solidFill>
                  <a:schemeClr val="tx1">
                    <a:lumMod val="75000"/>
                    <a:lumOff val="25000"/>
                  </a:schemeClr>
                </a:solidFill>
                <a:latin typeface="Century Gothic" pitchFamily="34" charset="0"/>
              </a:rPr>
              <a:t>first impression</a:t>
            </a:r>
          </a:p>
          <a:p>
            <a:pPr>
              <a:spcBef>
                <a:spcPct val="50000"/>
              </a:spcBef>
              <a:buSzPct val="80000"/>
            </a:pPr>
            <a:r>
              <a:rPr lang="en-NZ" i="1" dirty="0">
                <a:solidFill>
                  <a:srgbClr val="E21A1A"/>
                </a:solidFill>
                <a:latin typeface="Century Gothic" pitchFamily="34" charset="0"/>
              </a:rPr>
              <a:t>appearance</a:t>
            </a:r>
          </a:p>
          <a:p>
            <a:pPr>
              <a:spcBef>
                <a:spcPct val="50000"/>
              </a:spcBef>
              <a:buSzPct val="80000"/>
            </a:pPr>
            <a:r>
              <a:rPr lang="en-NZ" i="1" dirty="0">
                <a:solidFill>
                  <a:srgbClr val="E21A1A"/>
                </a:solidFill>
                <a:latin typeface="Century Gothic" pitchFamily="34" charset="0"/>
              </a:rPr>
              <a:t>friendliness</a:t>
            </a:r>
          </a:p>
          <a:p>
            <a:pPr>
              <a:spcBef>
                <a:spcPct val="50000"/>
              </a:spcBef>
              <a:buSzPct val="80000"/>
            </a:pPr>
            <a:r>
              <a:rPr lang="en-NZ" i="1" dirty="0">
                <a:solidFill>
                  <a:srgbClr val="E21A1A"/>
                </a:solidFill>
                <a:latin typeface="Century Gothic" pitchFamily="34" charset="0"/>
              </a:rPr>
              <a:t>curiosity</a:t>
            </a:r>
          </a:p>
          <a:p>
            <a:pPr>
              <a:spcBef>
                <a:spcPct val="50000"/>
              </a:spcBef>
              <a:buSzPct val="80000"/>
            </a:pPr>
            <a:r>
              <a:rPr lang="en-NZ" i="1" dirty="0">
                <a:solidFill>
                  <a:srgbClr val="E21A1A"/>
                </a:solidFill>
                <a:latin typeface="Century Gothic" pitchFamily="34" charset="0"/>
              </a:rPr>
              <a:t>honesty</a:t>
            </a:r>
          </a:p>
          <a:p>
            <a:pPr>
              <a:spcBef>
                <a:spcPct val="50000"/>
              </a:spcBef>
            </a:pPr>
            <a:endParaRPr lang="en-NZ" dirty="0">
              <a:solidFill>
                <a:srgbClr val="D8157F"/>
              </a:solidFill>
              <a:latin typeface="Verdana" pitchFamily="34" charset="0"/>
            </a:endParaRPr>
          </a:p>
        </p:txBody>
      </p:sp>
      <p:sp>
        <p:nvSpPr>
          <p:cNvPr id="5" name="Text Box 8"/>
          <p:cNvSpPr txBox="1">
            <a:spLocks noChangeArrowheads="1"/>
          </p:cNvSpPr>
          <p:nvPr/>
        </p:nvSpPr>
        <p:spPr bwMode="auto">
          <a:xfrm>
            <a:off x="6300788" y="1628775"/>
            <a:ext cx="2159644"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NZ" dirty="0" smtClean="0">
                <a:solidFill>
                  <a:schemeClr val="tx1">
                    <a:lumMod val="75000"/>
                    <a:lumOff val="25000"/>
                  </a:schemeClr>
                </a:solidFill>
                <a:latin typeface="Century Gothic" pitchFamily="34" charset="0"/>
              </a:rPr>
              <a:t>Prepare yourself </a:t>
            </a:r>
            <a:r>
              <a:rPr lang="en-NZ" dirty="0">
                <a:solidFill>
                  <a:schemeClr val="tx1">
                    <a:lumMod val="75000"/>
                    <a:lumOff val="25000"/>
                  </a:schemeClr>
                </a:solidFill>
                <a:latin typeface="Century Gothic" pitchFamily="34" charset="0"/>
              </a:rPr>
              <a:t>to emphasize </a:t>
            </a:r>
            <a:r>
              <a:rPr lang="en-NZ" dirty="0" smtClean="0">
                <a:solidFill>
                  <a:schemeClr val="tx1">
                    <a:lumMod val="75000"/>
                    <a:lumOff val="25000"/>
                  </a:schemeClr>
                </a:solidFill>
                <a:latin typeface="Century Gothic" pitchFamily="34" charset="0"/>
              </a:rPr>
              <a:t/>
            </a:r>
            <a:br>
              <a:rPr lang="en-NZ" dirty="0" smtClean="0">
                <a:solidFill>
                  <a:schemeClr val="tx1">
                    <a:lumMod val="75000"/>
                    <a:lumOff val="25000"/>
                  </a:schemeClr>
                </a:solidFill>
                <a:latin typeface="Century Gothic" pitchFamily="34" charset="0"/>
              </a:rPr>
            </a:br>
            <a:r>
              <a:rPr lang="en-NZ" dirty="0" smtClean="0">
                <a:solidFill>
                  <a:schemeClr val="tx1">
                    <a:lumMod val="75000"/>
                    <a:lumOff val="25000"/>
                  </a:schemeClr>
                </a:solidFill>
                <a:latin typeface="Century Gothic" pitchFamily="34" charset="0"/>
              </a:rPr>
              <a:t>your </a:t>
            </a:r>
            <a:r>
              <a:rPr lang="en-NZ" dirty="0">
                <a:solidFill>
                  <a:schemeClr val="tx1">
                    <a:lumMod val="75000"/>
                    <a:lumOff val="25000"/>
                  </a:schemeClr>
                </a:solidFill>
                <a:latin typeface="Century Gothic" pitchFamily="34" charset="0"/>
              </a:rPr>
              <a:t>positive qualities</a:t>
            </a:r>
          </a:p>
          <a:p>
            <a:pPr algn="r">
              <a:spcBef>
                <a:spcPct val="50000"/>
              </a:spcBef>
            </a:pPr>
            <a:r>
              <a:rPr lang="en-NZ" i="1" dirty="0">
                <a:solidFill>
                  <a:srgbClr val="E21A1A"/>
                </a:solidFill>
                <a:latin typeface="Century Gothic" pitchFamily="34" charset="0"/>
              </a:rPr>
              <a:t>People </a:t>
            </a:r>
            <a:r>
              <a:rPr lang="en-NZ" i="1" dirty="0" smtClean="0">
                <a:solidFill>
                  <a:srgbClr val="E21A1A"/>
                </a:solidFill>
                <a:latin typeface="Century Gothic" pitchFamily="34" charset="0"/>
              </a:rPr>
              <a:t>say</a:t>
            </a:r>
            <a:br>
              <a:rPr lang="en-NZ" i="1" dirty="0" smtClean="0">
                <a:solidFill>
                  <a:srgbClr val="E21A1A"/>
                </a:solidFill>
                <a:latin typeface="Century Gothic" pitchFamily="34" charset="0"/>
              </a:rPr>
            </a:br>
            <a:r>
              <a:rPr lang="en-NZ" i="1" dirty="0" smtClean="0">
                <a:solidFill>
                  <a:srgbClr val="E21A1A"/>
                </a:solidFill>
                <a:latin typeface="Century Gothic" pitchFamily="34" charset="0"/>
              </a:rPr>
              <a:t>I’m </a:t>
            </a:r>
            <a:r>
              <a:rPr lang="en-NZ" i="1" dirty="0">
                <a:solidFill>
                  <a:srgbClr val="E21A1A"/>
                </a:solidFill>
                <a:latin typeface="Century Gothic" pitchFamily="34" charset="0"/>
              </a:rPr>
              <a:t>…</a:t>
            </a:r>
          </a:p>
          <a:p>
            <a:pPr algn="r">
              <a:spcBef>
                <a:spcPct val="50000"/>
              </a:spcBef>
            </a:pPr>
            <a:r>
              <a:rPr lang="en-NZ" i="1" dirty="0">
                <a:solidFill>
                  <a:srgbClr val="E21A1A"/>
                </a:solidFill>
                <a:latin typeface="Century Gothic" pitchFamily="34" charset="0"/>
              </a:rPr>
              <a:t>I’ve had </a:t>
            </a:r>
            <a:r>
              <a:rPr lang="en-NZ" i="1" dirty="0" smtClean="0">
                <a:solidFill>
                  <a:srgbClr val="E21A1A"/>
                </a:solidFill>
                <a:latin typeface="Century Gothic" pitchFamily="34" charset="0"/>
              </a:rPr>
              <a:t/>
            </a:r>
            <a:br>
              <a:rPr lang="en-NZ" i="1" dirty="0" smtClean="0">
                <a:solidFill>
                  <a:srgbClr val="E21A1A"/>
                </a:solidFill>
                <a:latin typeface="Century Gothic" pitchFamily="34" charset="0"/>
              </a:rPr>
            </a:br>
            <a:r>
              <a:rPr lang="en-NZ" i="1" dirty="0" smtClean="0">
                <a:solidFill>
                  <a:srgbClr val="E21A1A"/>
                </a:solidFill>
                <a:latin typeface="Century Gothic" pitchFamily="34" charset="0"/>
              </a:rPr>
              <a:t>good feedback about </a:t>
            </a:r>
            <a:r>
              <a:rPr lang="en-NZ" i="1" dirty="0">
                <a:solidFill>
                  <a:srgbClr val="E21A1A"/>
                </a:solidFill>
                <a:latin typeface="Century Gothic" pitchFamily="34" charset="0"/>
              </a:rPr>
              <a:t>…</a:t>
            </a:r>
          </a:p>
          <a:p>
            <a:pPr algn="r">
              <a:spcBef>
                <a:spcPct val="50000"/>
              </a:spcBef>
            </a:pPr>
            <a:endParaRPr lang="en-NZ" b="1" i="1" dirty="0">
              <a:solidFill>
                <a:srgbClr val="92986B"/>
              </a:solidFill>
              <a:latin typeface="Century Gothic" pitchFamily="34" charset="0"/>
            </a:endParaRPr>
          </a:p>
        </p:txBody>
      </p:sp>
    </p:spTree>
    <p:extLst>
      <p:ext uri="{BB962C8B-B14F-4D97-AF65-F5344CB8AC3E}">
        <p14:creationId xmlns:p14="http://schemas.microsoft.com/office/powerpoint/2010/main" val="178537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848871" cy="1143000"/>
          </a:xfrm>
        </p:spPr>
        <p:txBody>
          <a:bodyPr/>
          <a:lstStyle/>
          <a:p>
            <a:r>
              <a:rPr lang="en-NZ" dirty="0" smtClean="0"/>
              <a:t>Doing it right</a:t>
            </a:r>
            <a:endParaRPr lang="en-NZ" dirty="0"/>
          </a:p>
        </p:txBody>
      </p:sp>
      <p:sp>
        <p:nvSpPr>
          <p:cNvPr id="3" name="Oval 3"/>
          <p:cNvSpPr>
            <a:spLocks noChangeArrowheads="1"/>
          </p:cNvSpPr>
          <p:nvPr/>
        </p:nvSpPr>
        <p:spPr bwMode="auto">
          <a:xfrm>
            <a:off x="2771775" y="1630363"/>
            <a:ext cx="3529013" cy="3527425"/>
          </a:xfrm>
          <a:prstGeom prst="ellipse">
            <a:avLst/>
          </a:prstGeom>
          <a:solidFill>
            <a:srgbClr val="EB8F2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NZ" b="1" dirty="0">
                <a:solidFill>
                  <a:srgbClr val="AC1D22"/>
                </a:solidFill>
                <a:latin typeface="Century Gothic" pitchFamily="34" charset="0"/>
              </a:rPr>
              <a:t>MUST DO # 2</a:t>
            </a:r>
            <a:br>
              <a:rPr lang="en-NZ" b="1" dirty="0">
                <a:solidFill>
                  <a:srgbClr val="AC1D22"/>
                </a:solidFill>
                <a:latin typeface="Century Gothic" pitchFamily="34" charset="0"/>
              </a:rPr>
            </a:br>
            <a:r>
              <a:rPr lang="en-NZ" b="1" dirty="0">
                <a:solidFill>
                  <a:srgbClr val="AC1D22"/>
                </a:solidFill>
                <a:latin typeface="Century Gothic" pitchFamily="34" charset="0"/>
              </a:rPr>
              <a:t>Tell people about </a:t>
            </a:r>
            <a:br>
              <a:rPr lang="en-NZ" b="1" dirty="0">
                <a:solidFill>
                  <a:srgbClr val="AC1D22"/>
                </a:solidFill>
                <a:latin typeface="Century Gothic" pitchFamily="34" charset="0"/>
              </a:rPr>
            </a:br>
            <a:r>
              <a:rPr lang="en-NZ" b="1" dirty="0">
                <a:solidFill>
                  <a:srgbClr val="AC1D22"/>
                </a:solidFill>
                <a:latin typeface="Century Gothic" pitchFamily="34" charset="0"/>
              </a:rPr>
              <a:t>your interests </a:t>
            </a:r>
            <a:br>
              <a:rPr lang="en-NZ" b="1" dirty="0">
                <a:solidFill>
                  <a:srgbClr val="AC1D22"/>
                </a:solidFill>
                <a:latin typeface="Century Gothic" pitchFamily="34" charset="0"/>
              </a:rPr>
            </a:br>
            <a:r>
              <a:rPr lang="en-NZ" b="1" dirty="0">
                <a:solidFill>
                  <a:srgbClr val="AC1D22"/>
                </a:solidFill>
                <a:latin typeface="Century Gothic" pitchFamily="34" charset="0"/>
              </a:rPr>
              <a:t>and goal</a:t>
            </a:r>
            <a:r>
              <a:rPr lang="en-NZ" b="1" dirty="0">
                <a:solidFill>
                  <a:srgbClr val="AC1D22"/>
                </a:solidFill>
                <a:latin typeface="Verdana" pitchFamily="34" charset="0"/>
              </a:rPr>
              <a:t>s</a:t>
            </a:r>
          </a:p>
        </p:txBody>
      </p:sp>
      <p:sp>
        <p:nvSpPr>
          <p:cNvPr id="4" name="Text Box 4"/>
          <p:cNvSpPr txBox="1">
            <a:spLocks noChangeArrowheads="1"/>
          </p:cNvSpPr>
          <p:nvPr/>
        </p:nvSpPr>
        <p:spPr bwMode="auto">
          <a:xfrm>
            <a:off x="683569" y="1628775"/>
            <a:ext cx="201622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NZ" dirty="0">
                <a:solidFill>
                  <a:schemeClr val="tx1">
                    <a:lumMod val="75000"/>
                    <a:lumOff val="25000"/>
                  </a:schemeClr>
                </a:solidFill>
                <a:latin typeface="Century Gothic" pitchFamily="34" charset="0"/>
              </a:rPr>
              <a:t>You can tell people about what you are looking for without directly </a:t>
            </a:r>
            <a:br>
              <a:rPr lang="en-NZ" dirty="0">
                <a:solidFill>
                  <a:schemeClr val="tx1">
                    <a:lumMod val="75000"/>
                    <a:lumOff val="25000"/>
                  </a:schemeClr>
                </a:solidFill>
                <a:latin typeface="Century Gothic" pitchFamily="34" charset="0"/>
              </a:rPr>
            </a:br>
            <a:r>
              <a:rPr lang="en-NZ" dirty="0">
                <a:solidFill>
                  <a:schemeClr val="tx1">
                    <a:lumMod val="75000"/>
                    <a:lumOff val="25000"/>
                  </a:schemeClr>
                </a:solidFill>
                <a:latin typeface="Century Gothic" pitchFamily="34" charset="0"/>
              </a:rPr>
              <a:t>asking for help.</a:t>
            </a:r>
          </a:p>
          <a:p>
            <a:pPr>
              <a:spcBef>
                <a:spcPct val="50000"/>
              </a:spcBef>
              <a:buSzPct val="80000"/>
            </a:pPr>
            <a:r>
              <a:rPr lang="en-NZ" i="1" dirty="0">
                <a:solidFill>
                  <a:srgbClr val="E21A1A"/>
                </a:solidFill>
                <a:latin typeface="Century Gothic" pitchFamily="34" charset="0"/>
              </a:rPr>
              <a:t>This may </a:t>
            </a:r>
            <a:br>
              <a:rPr lang="en-NZ" i="1" dirty="0">
                <a:solidFill>
                  <a:srgbClr val="E21A1A"/>
                </a:solidFill>
                <a:latin typeface="Century Gothic" pitchFamily="34" charset="0"/>
              </a:rPr>
            </a:br>
            <a:r>
              <a:rPr lang="en-NZ" i="1" dirty="0">
                <a:solidFill>
                  <a:srgbClr val="E21A1A"/>
                </a:solidFill>
                <a:latin typeface="Century Gothic" pitchFamily="34" charset="0"/>
              </a:rPr>
              <a:t>lead you to someone who could help you. </a:t>
            </a:r>
          </a:p>
          <a:p>
            <a:pPr>
              <a:spcBef>
                <a:spcPct val="50000"/>
              </a:spcBef>
              <a:buSzPct val="80000"/>
            </a:pPr>
            <a:endParaRPr lang="en-NZ" dirty="0">
              <a:solidFill>
                <a:srgbClr val="00467F"/>
              </a:solidFill>
              <a:latin typeface="Century Gothic" pitchFamily="34" charset="0"/>
            </a:endParaRPr>
          </a:p>
        </p:txBody>
      </p:sp>
      <p:sp>
        <p:nvSpPr>
          <p:cNvPr id="5" name="Text Box 5"/>
          <p:cNvSpPr txBox="1">
            <a:spLocks noChangeArrowheads="1"/>
          </p:cNvSpPr>
          <p:nvPr/>
        </p:nvSpPr>
        <p:spPr bwMode="auto">
          <a:xfrm>
            <a:off x="6299200" y="1630363"/>
            <a:ext cx="223324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NZ" dirty="0">
                <a:solidFill>
                  <a:schemeClr val="tx1">
                    <a:lumMod val="75000"/>
                    <a:lumOff val="25000"/>
                  </a:schemeClr>
                </a:solidFill>
                <a:latin typeface="Century Gothic" pitchFamily="34" charset="0"/>
              </a:rPr>
              <a:t>Decide what is reasonable to ask of people.</a:t>
            </a:r>
          </a:p>
          <a:p>
            <a:pPr algn="r">
              <a:spcBef>
                <a:spcPct val="50000"/>
              </a:spcBef>
            </a:pPr>
            <a:r>
              <a:rPr lang="en-NZ" i="1" dirty="0">
                <a:solidFill>
                  <a:srgbClr val="E21A1A"/>
                </a:solidFill>
                <a:latin typeface="Century Gothic" pitchFamily="34" charset="0"/>
              </a:rPr>
              <a:t>How </a:t>
            </a:r>
            <a:r>
              <a:rPr lang="en-NZ" i="1" dirty="0" smtClean="0">
                <a:solidFill>
                  <a:srgbClr val="E21A1A"/>
                </a:solidFill>
                <a:latin typeface="Century Gothic" pitchFamily="34" charset="0"/>
              </a:rPr>
              <a:t>strong is </a:t>
            </a:r>
            <a:br>
              <a:rPr lang="en-NZ" i="1" dirty="0" smtClean="0">
                <a:solidFill>
                  <a:srgbClr val="E21A1A"/>
                </a:solidFill>
                <a:latin typeface="Century Gothic" pitchFamily="34" charset="0"/>
              </a:rPr>
            </a:br>
            <a:r>
              <a:rPr lang="en-NZ" i="1" dirty="0" smtClean="0">
                <a:solidFill>
                  <a:srgbClr val="E21A1A"/>
                </a:solidFill>
                <a:latin typeface="Century Gothic" pitchFamily="34" charset="0"/>
              </a:rPr>
              <a:t>your connection</a:t>
            </a:r>
            <a:r>
              <a:rPr lang="en-NZ" i="1" dirty="0">
                <a:solidFill>
                  <a:srgbClr val="E21A1A"/>
                </a:solidFill>
                <a:latin typeface="Century Gothic" pitchFamily="34" charset="0"/>
              </a:rPr>
              <a:t>?</a:t>
            </a:r>
          </a:p>
          <a:p>
            <a:pPr algn="r">
              <a:spcBef>
                <a:spcPct val="50000"/>
              </a:spcBef>
            </a:pPr>
            <a:r>
              <a:rPr lang="en-NZ" i="1" dirty="0">
                <a:solidFill>
                  <a:srgbClr val="E21A1A"/>
                </a:solidFill>
                <a:latin typeface="Century Gothic" pitchFamily="34" charset="0"/>
              </a:rPr>
              <a:t>How willing is </a:t>
            </a:r>
            <a:r>
              <a:rPr lang="en-NZ" i="1" dirty="0" smtClean="0">
                <a:solidFill>
                  <a:srgbClr val="E21A1A"/>
                </a:solidFill>
                <a:latin typeface="Century Gothic" pitchFamily="34" charset="0"/>
              </a:rPr>
              <a:t/>
            </a:r>
            <a:br>
              <a:rPr lang="en-NZ" i="1" dirty="0" smtClean="0">
                <a:solidFill>
                  <a:srgbClr val="E21A1A"/>
                </a:solidFill>
                <a:latin typeface="Century Gothic" pitchFamily="34" charset="0"/>
              </a:rPr>
            </a:br>
            <a:r>
              <a:rPr lang="en-NZ" i="1" dirty="0" smtClean="0">
                <a:solidFill>
                  <a:srgbClr val="E21A1A"/>
                </a:solidFill>
                <a:latin typeface="Century Gothic" pitchFamily="34" charset="0"/>
              </a:rPr>
              <a:t>the </a:t>
            </a:r>
            <a:r>
              <a:rPr lang="en-NZ" i="1" dirty="0">
                <a:solidFill>
                  <a:srgbClr val="E21A1A"/>
                </a:solidFill>
                <a:latin typeface="Century Gothic" pitchFamily="34" charset="0"/>
              </a:rPr>
              <a:t>person?</a:t>
            </a:r>
          </a:p>
          <a:p>
            <a:pPr algn="r">
              <a:spcBef>
                <a:spcPct val="50000"/>
              </a:spcBef>
            </a:pPr>
            <a:r>
              <a:rPr lang="en-NZ" i="1" dirty="0">
                <a:solidFill>
                  <a:srgbClr val="E21A1A"/>
                </a:solidFill>
                <a:latin typeface="Century Gothic" pitchFamily="34" charset="0"/>
              </a:rPr>
              <a:t>How much </a:t>
            </a:r>
            <a:r>
              <a:rPr lang="en-NZ" i="1" dirty="0" smtClean="0">
                <a:solidFill>
                  <a:srgbClr val="E21A1A"/>
                </a:solidFill>
                <a:latin typeface="Century Gothic" pitchFamily="34" charset="0"/>
              </a:rPr>
              <a:t>hassle </a:t>
            </a:r>
            <a:r>
              <a:rPr lang="en-NZ" i="1" dirty="0">
                <a:solidFill>
                  <a:srgbClr val="E21A1A"/>
                </a:solidFill>
                <a:latin typeface="Century Gothic" pitchFamily="34" charset="0"/>
              </a:rPr>
              <a:t>is your request? </a:t>
            </a:r>
          </a:p>
          <a:p>
            <a:pPr algn="r">
              <a:spcBef>
                <a:spcPct val="50000"/>
              </a:spcBef>
            </a:pPr>
            <a:endParaRPr lang="en-NZ" b="1" i="1" dirty="0">
              <a:solidFill>
                <a:srgbClr val="D8157F"/>
              </a:solidFill>
              <a:latin typeface="Verdana" pitchFamily="34" charset="0"/>
            </a:endParaRPr>
          </a:p>
        </p:txBody>
      </p:sp>
    </p:spTree>
    <p:extLst>
      <p:ext uri="{BB962C8B-B14F-4D97-AF65-F5344CB8AC3E}">
        <p14:creationId xmlns:p14="http://schemas.microsoft.com/office/powerpoint/2010/main" val="283213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42988" y="3103563"/>
            <a:ext cx="698539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NZ" sz="1400" dirty="0" smtClean="0">
                <a:latin typeface="Verdana" pitchFamily="34" charset="0"/>
              </a:rPr>
              <a:t>Career </a:t>
            </a:r>
            <a:r>
              <a:rPr lang="en-NZ" sz="1400" dirty="0" err="1" smtClean="0">
                <a:latin typeface="Verdana" pitchFamily="34" charset="0"/>
              </a:rPr>
              <a:t>Kete</a:t>
            </a:r>
            <a:r>
              <a:rPr lang="en-NZ" sz="1400" dirty="0" smtClean="0">
                <a:latin typeface="Verdana" pitchFamily="34" charset="0"/>
              </a:rPr>
              <a:t>, Decide and Prepare section, April 2012</a:t>
            </a:r>
            <a:endParaRPr lang="en-NZ" sz="1400" dirty="0">
              <a:latin typeface="Verdana" pitchFamily="34" charset="0"/>
            </a:endParaRPr>
          </a:p>
          <a:p>
            <a:pPr>
              <a:spcBef>
                <a:spcPct val="50000"/>
              </a:spcBef>
            </a:pPr>
            <a:endParaRPr lang="en-NZ" sz="1400" dirty="0" smtClean="0">
              <a:latin typeface="Verdana" pitchFamily="34" charset="0"/>
            </a:endParaRPr>
          </a:p>
          <a:p>
            <a:pPr>
              <a:spcBef>
                <a:spcPct val="50000"/>
              </a:spcBef>
            </a:pPr>
            <a:endParaRPr lang="en-NZ" sz="1400" dirty="0">
              <a:latin typeface="Verdana" pitchFamily="34" charset="0"/>
            </a:endParaRPr>
          </a:p>
          <a:p>
            <a:pPr>
              <a:spcBef>
                <a:spcPct val="50000"/>
              </a:spcBef>
            </a:pPr>
            <a:endParaRPr lang="en-NZ" sz="1400" dirty="0" smtClean="0">
              <a:latin typeface="Verdana" pitchFamily="34" charset="0"/>
            </a:endParaRPr>
          </a:p>
          <a:p>
            <a:pPr>
              <a:spcBef>
                <a:spcPct val="50000"/>
              </a:spcBef>
            </a:pPr>
            <a:r>
              <a:rPr lang="en-NZ" sz="1400" dirty="0" smtClean="0">
                <a:latin typeface="Verdana" pitchFamily="34" charset="0"/>
              </a:rPr>
              <a:t>The </a:t>
            </a:r>
            <a:r>
              <a:rPr lang="en-NZ" sz="1400" dirty="0">
                <a:latin typeface="Verdana" pitchFamily="34" charset="0"/>
              </a:rPr>
              <a:t>information </a:t>
            </a:r>
            <a:r>
              <a:rPr lang="en-NZ" sz="1400" dirty="0" smtClean="0">
                <a:latin typeface="Verdana" pitchFamily="34" charset="0"/>
              </a:rPr>
              <a:t>on networks in </a:t>
            </a:r>
            <a:r>
              <a:rPr lang="en-NZ" sz="1400" dirty="0">
                <a:latin typeface="Verdana" pitchFamily="34" charset="0"/>
              </a:rPr>
              <a:t>this presentation is based on ideas in </a:t>
            </a:r>
            <a:r>
              <a:rPr lang="en-NZ" sz="1400" i="1" dirty="0" smtClean="0">
                <a:latin typeface="Verdana" pitchFamily="34" charset="0"/>
              </a:rPr>
              <a:t>Teaching </a:t>
            </a:r>
            <a:r>
              <a:rPr lang="en-NZ" sz="1400" i="1" dirty="0">
                <a:latin typeface="Verdana" pitchFamily="34" charset="0"/>
              </a:rPr>
              <a:t>Networking Skills: Paving a Way to Jobs and Careers</a:t>
            </a:r>
            <a:r>
              <a:rPr lang="en-NZ" sz="1400" dirty="0">
                <a:latin typeface="Verdana" pitchFamily="34" charset="0"/>
              </a:rPr>
              <a:t>, Aug 2008, Institute for Community Inclusion, UMass Boston. Downloaded December 2010 </a:t>
            </a:r>
            <a:r>
              <a:rPr lang="en-NZ" sz="1400" dirty="0" smtClean="0">
                <a:latin typeface="Verdana" pitchFamily="34" charset="0"/>
              </a:rPr>
              <a:t>from </a:t>
            </a:r>
            <a:r>
              <a:rPr lang="en-NZ" sz="1400" dirty="0" smtClean="0">
                <a:latin typeface="Verdana" pitchFamily="34" charset="0"/>
                <a:hlinkClick r:id="rId3"/>
              </a:rPr>
              <a:t>http</a:t>
            </a:r>
            <a:r>
              <a:rPr lang="en-NZ" sz="1400" dirty="0">
                <a:latin typeface="Verdana" pitchFamily="34" charset="0"/>
                <a:hlinkClick r:id="rId3"/>
              </a:rPr>
              <a:t>://</a:t>
            </a:r>
            <a:r>
              <a:rPr lang="en-NZ" sz="1400" dirty="0" smtClean="0">
                <a:latin typeface="Verdana" pitchFamily="34" charset="0"/>
                <a:hlinkClick r:id="rId3"/>
              </a:rPr>
              <a:t>www.communityinclusion.org/article.php?article_id=251</a:t>
            </a:r>
            <a:r>
              <a:rPr lang="en-NZ" sz="1400" dirty="0" smtClean="0">
                <a:latin typeface="Verdana" pitchFamily="34" charset="0"/>
              </a:rPr>
              <a:t> </a:t>
            </a:r>
            <a:endParaRPr lang="en-NZ" sz="1400" dirty="0">
              <a:latin typeface="Verdana" pitchFamily="34" charset="0"/>
            </a:endParaRPr>
          </a:p>
        </p:txBody>
      </p:sp>
      <p:sp>
        <p:nvSpPr>
          <p:cNvPr id="3" name="Text Box 10"/>
          <p:cNvSpPr txBox="1">
            <a:spLocks noChangeArrowheads="1"/>
          </p:cNvSpPr>
          <p:nvPr/>
        </p:nvSpPr>
        <p:spPr bwMode="auto">
          <a:xfrm>
            <a:off x="900113" y="2276475"/>
            <a:ext cx="3744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NZ" sz="2400" dirty="0">
                <a:solidFill>
                  <a:srgbClr val="AC1D22"/>
                </a:solidFill>
                <a:latin typeface="Verdana" pitchFamily="34" charset="0"/>
              </a:rPr>
              <a:t>www.careers.govt.nz</a:t>
            </a:r>
          </a:p>
        </p:txBody>
      </p:sp>
      <p:pic>
        <p:nvPicPr>
          <p:cNvPr id="4" name="Picture 12" descr="CareersNZ_L_logo_graysca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1663" y="1009650"/>
            <a:ext cx="25622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238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kinds of qualifications are there?</a:t>
            </a:r>
            <a:endParaRPr lang="en-NZ" dirty="0"/>
          </a:p>
        </p:txBody>
      </p:sp>
      <p:sp>
        <p:nvSpPr>
          <p:cNvPr id="4" name="Text Placeholder 3"/>
          <p:cNvSpPr>
            <a:spLocks noGrp="1"/>
          </p:cNvSpPr>
          <p:nvPr>
            <p:ph type="body" idx="1"/>
          </p:nvPr>
        </p:nvSpPr>
        <p:spPr/>
        <p:txBody>
          <a:bodyPr/>
          <a:lstStyle/>
          <a:p>
            <a:r>
              <a:rPr lang="en-NZ" dirty="0" smtClean="0"/>
              <a:t>Understanding tertiary options</a:t>
            </a:r>
            <a:endParaRPr lang="en-NZ" dirty="0"/>
          </a:p>
        </p:txBody>
      </p:sp>
    </p:spTree>
    <p:extLst>
      <p:ext uri="{BB962C8B-B14F-4D97-AF65-F5344CB8AC3E}">
        <p14:creationId xmlns:p14="http://schemas.microsoft.com/office/powerpoint/2010/main" val="3935113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p:txBody>
          <a:bodyPr/>
          <a:lstStyle/>
          <a:p>
            <a:pPr algn="l"/>
            <a:r>
              <a:rPr lang="en-NZ" dirty="0" smtClean="0"/>
              <a:t>qualification types</a:t>
            </a:r>
            <a:endParaRPr lang="en-NZ" dirty="0"/>
          </a:p>
        </p:txBody>
      </p:sp>
      <p:sp>
        <p:nvSpPr>
          <p:cNvPr id="25604" name="Oval 4"/>
          <p:cNvSpPr>
            <a:spLocks noChangeArrowheads="1"/>
          </p:cNvSpPr>
          <p:nvPr/>
        </p:nvSpPr>
        <p:spPr bwMode="auto">
          <a:xfrm>
            <a:off x="395288" y="4149725"/>
            <a:ext cx="5041900" cy="1871663"/>
          </a:xfrm>
          <a:prstGeom prst="ellipse">
            <a:avLst/>
          </a:prstGeom>
          <a:solidFill>
            <a:srgbClr val="EB8F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r>
              <a:rPr lang="en-GB" b="1">
                <a:solidFill>
                  <a:schemeClr val="tx1">
                    <a:lumMod val="85000"/>
                    <a:lumOff val="15000"/>
                  </a:schemeClr>
                </a:solidFill>
                <a:latin typeface="Century Gothic" pitchFamily="34" charset="0"/>
              </a:rPr>
              <a:t>Levels 1-3 </a:t>
            </a:r>
          </a:p>
          <a:p>
            <a:r>
              <a:rPr lang="en-GB">
                <a:solidFill>
                  <a:schemeClr val="tx1">
                    <a:lumMod val="85000"/>
                    <a:lumOff val="15000"/>
                  </a:schemeClr>
                </a:solidFill>
                <a:latin typeface="Century Gothic" pitchFamily="34" charset="0"/>
              </a:rPr>
              <a:t>senior secondary education (eg, NCEA) and basic trades training</a:t>
            </a:r>
            <a:endParaRPr lang="en-NZ">
              <a:solidFill>
                <a:schemeClr val="tx1">
                  <a:lumMod val="85000"/>
                  <a:lumOff val="15000"/>
                </a:schemeClr>
              </a:solidFill>
              <a:latin typeface="Century Gothic" pitchFamily="34" charset="0"/>
            </a:endParaRPr>
          </a:p>
        </p:txBody>
      </p:sp>
      <p:sp>
        <p:nvSpPr>
          <p:cNvPr id="25605" name="Oval 5"/>
          <p:cNvSpPr>
            <a:spLocks noChangeArrowheads="1"/>
          </p:cNvSpPr>
          <p:nvPr/>
        </p:nvSpPr>
        <p:spPr bwMode="auto">
          <a:xfrm>
            <a:off x="1835150" y="2781300"/>
            <a:ext cx="4967288" cy="1728788"/>
          </a:xfrm>
          <a:prstGeom prst="ellipse">
            <a:avLst/>
          </a:prstGeom>
          <a:solidFill>
            <a:srgbClr val="F7F0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r>
              <a:rPr lang="en-GB" b="1" dirty="0">
                <a:solidFill>
                  <a:schemeClr val="tx1">
                    <a:lumMod val="85000"/>
                    <a:lumOff val="15000"/>
                  </a:schemeClr>
                </a:solidFill>
                <a:latin typeface="Century Gothic" pitchFamily="34" charset="0"/>
              </a:rPr>
              <a:t>Levels 4-6 </a:t>
            </a:r>
          </a:p>
          <a:p>
            <a:r>
              <a:rPr lang="en-GB" dirty="0">
                <a:solidFill>
                  <a:schemeClr val="tx1">
                    <a:lumMod val="85000"/>
                    <a:lumOff val="15000"/>
                  </a:schemeClr>
                </a:solidFill>
                <a:latin typeface="Century Gothic" pitchFamily="34" charset="0"/>
              </a:rPr>
              <a:t>advanced trades, technical and business qualifications</a:t>
            </a:r>
            <a:endParaRPr lang="en-NZ" dirty="0">
              <a:solidFill>
                <a:schemeClr val="tx1">
                  <a:lumMod val="85000"/>
                  <a:lumOff val="15000"/>
                </a:schemeClr>
              </a:solidFill>
              <a:latin typeface="Century Gothic" pitchFamily="34" charset="0"/>
            </a:endParaRPr>
          </a:p>
        </p:txBody>
      </p:sp>
      <p:sp>
        <p:nvSpPr>
          <p:cNvPr id="25606" name="Oval 6"/>
          <p:cNvSpPr>
            <a:spLocks noChangeArrowheads="1"/>
          </p:cNvSpPr>
          <p:nvPr/>
        </p:nvSpPr>
        <p:spPr bwMode="auto">
          <a:xfrm>
            <a:off x="3563938" y="1485900"/>
            <a:ext cx="4968875" cy="1728788"/>
          </a:xfrm>
          <a:prstGeom prst="ellipse">
            <a:avLst/>
          </a:prstGeom>
          <a:solidFill>
            <a:schemeClr val="bg1"/>
          </a:solidFill>
          <a:ln w="9525">
            <a:solidFill>
              <a:schemeClr val="tx1">
                <a:lumMod val="50000"/>
                <a:lumOff val="50000"/>
              </a:schemeClr>
            </a:solidFill>
            <a:round/>
            <a:headEnd/>
            <a:tailEnd/>
          </a:ln>
        </p:spPr>
        <p:txBody>
          <a:bodyPr/>
          <a:lstStyle/>
          <a:p>
            <a:r>
              <a:rPr lang="en-GB" b="1" dirty="0">
                <a:solidFill>
                  <a:schemeClr val="tx1">
                    <a:lumMod val="85000"/>
                    <a:lumOff val="15000"/>
                  </a:schemeClr>
                </a:solidFill>
                <a:latin typeface="Century Gothic" pitchFamily="34" charset="0"/>
              </a:rPr>
              <a:t>Levels 7-10 </a:t>
            </a:r>
          </a:p>
          <a:p>
            <a:r>
              <a:rPr lang="en-GB" dirty="0">
                <a:solidFill>
                  <a:schemeClr val="tx1">
                    <a:lumMod val="85000"/>
                    <a:lumOff val="15000"/>
                  </a:schemeClr>
                </a:solidFill>
                <a:latin typeface="Century Gothic" pitchFamily="34" charset="0"/>
              </a:rPr>
              <a:t>degrees, graduate and postgraduate qualifications</a:t>
            </a:r>
            <a:endParaRPr lang="en-NZ" dirty="0">
              <a:solidFill>
                <a:schemeClr val="tx1">
                  <a:lumMod val="85000"/>
                  <a:lumOff val="15000"/>
                </a:schemeClr>
              </a:solidFill>
              <a:latin typeface="Century Gothic" pitchFamily="34" charset="0"/>
            </a:endParaRPr>
          </a:p>
        </p:txBody>
      </p:sp>
    </p:spTree>
    <p:extLst>
      <p:ext uri="{BB962C8B-B14F-4D97-AF65-F5344CB8AC3E}">
        <p14:creationId xmlns:p14="http://schemas.microsoft.com/office/powerpoint/2010/main" val="845317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animBg="1"/>
      <p:bldP spid="256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title"/>
          </p:nvPr>
        </p:nvSpPr>
        <p:spPr/>
        <p:txBody>
          <a:bodyPr/>
          <a:lstStyle/>
          <a:p>
            <a:pPr algn="l"/>
            <a:r>
              <a:rPr lang="en-NZ" dirty="0" smtClean="0"/>
              <a:t>qualification names</a:t>
            </a:r>
            <a:endParaRPr lang="en-NZ" dirty="0"/>
          </a:p>
        </p:txBody>
      </p:sp>
      <p:sp>
        <p:nvSpPr>
          <p:cNvPr id="60418" name="Oval 2"/>
          <p:cNvSpPr>
            <a:spLocks noChangeArrowheads="1"/>
          </p:cNvSpPr>
          <p:nvPr/>
        </p:nvSpPr>
        <p:spPr bwMode="auto">
          <a:xfrm>
            <a:off x="323850" y="4148138"/>
            <a:ext cx="5041900" cy="1871662"/>
          </a:xfrm>
          <a:prstGeom prst="ellipse">
            <a:avLst/>
          </a:prstGeom>
          <a:solidFill>
            <a:srgbClr val="EB8F2B"/>
          </a:solidFill>
          <a:ln>
            <a:noFill/>
          </a:ln>
        </p:spPr>
        <p:txBody>
          <a:bodyPr/>
          <a:lstStyle/>
          <a:p>
            <a:endParaRPr lang="en-GB" b="1">
              <a:solidFill>
                <a:srgbClr val="00467F"/>
              </a:solidFill>
              <a:latin typeface="Verdana" pitchFamily="34" charset="0"/>
            </a:endParaRPr>
          </a:p>
        </p:txBody>
      </p:sp>
      <p:sp>
        <p:nvSpPr>
          <p:cNvPr id="60420" name="Oval 4"/>
          <p:cNvSpPr>
            <a:spLocks noChangeArrowheads="1"/>
          </p:cNvSpPr>
          <p:nvPr/>
        </p:nvSpPr>
        <p:spPr bwMode="auto">
          <a:xfrm>
            <a:off x="1691679" y="3011163"/>
            <a:ext cx="4967287" cy="1728787"/>
          </a:xfrm>
          <a:prstGeom prst="ellipse">
            <a:avLst/>
          </a:prstGeom>
          <a:solidFill>
            <a:srgbClr val="F7F0D3"/>
          </a:solidFill>
          <a:ln w="9525">
            <a:noFill/>
            <a:round/>
            <a:headEnd/>
            <a:tailEnd/>
          </a:ln>
        </p:spPr>
        <p:txBody>
          <a:bodyPr/>
          <a:lstStyle/>
          <a:p>
            <a:endParaRPr lang="en-GB" b="1">
              <a:solidFill>
                <a:srgbClr val="00467F"/>
              </a:solidFill>
              <a:latin typeface="Verdana" pitchFamily="34" charset="0"/>
            </a:endParaRPr>
          </a:p>
        </p:txBody>
      </p:sp>
      <p:sp>
        <p:nvSpPr>
          <p:cNvPr id="60421" name="Oval 5"/>
          <p:cNvSpPr>
            <a:spLocks noChangeArrowheads="1"/>
          </p:cNvSpPr>
          <p:nvPr/>
        </p:nvSpPr>
        <p:spPr bwMode="auto">
          <a:xfrm>
            <a:off x="3492500" y="1628205"/>
            <a:ext cx="4968875" cy="1728787"/>
          </a:xfrm>
          <a:prstGeom prst="ellipse">
            <a:avLst/>
          </a:prstGeom>
          <a:solidFill>
            <a:schemeClr val="bg1">
              <a:lumMod val="95000"/>
              <a:alpha val="50000"/>
            </a:schemeClr>
          </a:solidFill>
          <a:ln w="9525">
            <a:solidFill>
              <a:schemeClr val="tx1">
                <a:lumMod val="50000"/>
                <a:lumOff val="50000"/>
              </a:schemeClr>
            </a:solidFill>
            <a:round/>
            <a:headEnd/>
            <a:tailEnd/>
          </a:ln>
        </p:spPr>
        <p:txBody>
          <a:bodyPr/>
          <a:lstStyle/>
          <a:p>
            <a:endParaRPr lang="en-GB" b="1">
              <a:solidFill>
                <a:srgbClr val="00467F"/>
              </a:solidFill>
              <a:latin typeface="Verdana" pitchFamily="34" charset="0"/>
            </a:endParaRPr>
          </a:p>
          <a:p>
            <a:endParaRPr lang="en-NZ">
              <a:solidFill>
                <a:srgbClr val="5C87A1"/>
              </a:solidFill>
              <a:latin typeface="Verdana" pitchFamily="34" charset="0"/>
            </a:endParaRPr>
          </a:p>
        </p:txBody>
      </p:sp>
      <p:sp>
        <p:nvSpPr>
          <p:cNvPr id="60422" name="Text Box 6"/>
          <p:cNvSpPr txBox="1">
            <a:spLocks noChangeArrowheads="1"/>
          </p:cNvSpPr>
          <p:nvPr/>
        </p:nvSpPr>
        <p:spPr bwMode="auto">
          <a:xfrm>
            <a:off x="2411760" y="3141663"/>
            <a:ext cx="2879378" cy="2530475"/>
          </a:xfrm>
          <a:prstGeom prst="rect">
            <a:avLst/>
          </a:prstGeom>
          <a:solidFill>
            <a:srgbClr val="AC1D22"/>
          </a:solidFill>
          <a:ln>
            <a:noFill/>
          </a:ln>
          <a:effectLst/>
        </p:spPr>
        <p:txBody>
          <a:bodyPr wrap="square">
            <a:spAutoFit/>
          </a:bodyPr>
          <a:lstStyle/>
          <a:p>
            <a:pPr algn="r">
              <a:spcBef>
                <a:spcPct val="50000"/>
              </a:spcBef>
            </a:pPr>
            <a:r>
              <a:rPr lang="en-NZ" sz="2000" b="1" dirty="0">
                <a:solidFill>
                  <a:schemeClr val="bg1"/>
                </a:solidFill>
                <a:latin typeface="Century Gothic" pitchFamily="34" charset="0"/>
              </a:rPr>
              <a:t>certificates, </a:t>
            </a:r>
            <a:br>
              <a:rPr lang="en-NZ" sz="2000" b="1" dirty="0">
                <a:solidFill>
                  <a:schemeClr val="bg1"/>
                </a:solidFill>
                <a:latin typeface="Century Gothic" pitchFamily="34" charset="0"/>
              </a:rPr>
            </a:br>
            <a:r>
              <a:rPr lang="en-NZ" sz="2000" b="1" dirty="0">
                <a:solidFill>
                  <a:schemeClr val="bg1"/>
                </a:solidFill>
                <a:latin typeface="Century Gothic" pitchFamily="34" charset="0"/>
              </a:rPr>
              <a:t>diplomas,</a:t>
            </a:r>
            <a:br>
              <a:rPr lang="en-NZ" sz="2000" b="1" dirty="0">
                <a:solidFill>
                  <a:schemeClr val="bg1"/>
                </a:solidFill>
                <a:latin typeface="Century Gothic" pitchFamily="34" charset="0"/>
              </a:rPr>
            </a:br>
            <a:r>
              <a:rPr lang="en-NZ" sz="2000" b="1" dirty="0">
                <a:solidFill>
                  <a:schemeClr val="bg1"/>
                </a:solidFill>
                <a:latin typeface="Century Gothic" pitchFamily="34" charset="0"/>
              </a:rPr>
              <a:t>national certificates, national diplomas</a:t>
            </a:r>
          </a:p>
          <a:p>
            <a:pPr algn="r">
              <a:spcBef>
                <a:spcPct val="50000"/>
              </a:spcBef>
            </a:pPr>
            <a:r>
              <a:rPr lang="en-NZ" sz="2000" b="1" dirty="0">
                <a:solidFill>
                  <a:schemeClr val="bg1"/>
                </a:solidFill>
                <a:latin typeface="Verdana" pitchFamily="34" charset="0"/>
              </a:rPr>
              <a:t/>
            </a:r>
            <a:br>
              <a:rPr lang="en-NZ" sz="2000" b="1" dirty="0">
                <a:solidFill>
                  <a:schemeClr val="bg1"/>
                </a:solidFill>
                <a:latin typeface="Verdana" pitchFamily="34" charset="0"/>
              </a:rPr>
            </a:br>
            <a:endParaRPr lang="en-NZ" sz="2000" b="1" dirty="0">
              <a:solidFill>
                <a:schemeClr val="bg1"/>
              </a:solidFill>
              <a:latin typeface="Verdana" pitchFamily="34" charset="0"/>
            </a:endParaRPr>
          </a:p>
          <a:p>
            <a:pPr>
              <a:spcBef>
                <a:spcPct val="50000"/>
              </a:spcBef>
            </a:pPr>
            <a:endParaRPr lang="en-GB" sz="2000" b="1" dirty="0">
              <a:solidFill>
                <a:schemeClr val="bg1"/>
              </a:solidFill>
              <a:latin typeface="Verdana" pitchFamily="34" charset="0"/>
            </a:endParaRPr>
          </a:p>
        </p:txBody>
      </p:sp>
      <p:sp>
        <p:nvSpPr>
          <p:cNvPr id="60423" name="Text Box 7"/>
          <p:cNvSpPr txBox="1">
            <a:spLocks noChangeArrowheads="1"/>
          </p:cNvSpPr>
          <p:nvPr/>
        </p:nvSpPr>
        <p:spPr bwMode="auto">
          <a:xfrm>
            <a:off x="2411760" y="1700213"/>
            <a:ext cx="2880965" cy="1311275"/>
          </a:xfrm>
          <a:prstGeom prst="rect">
            <a:avLst/>
          </a:prstGeom>
          <a:solidFill>
            <a:srgbClr val="AC1D22"/>
          </a:solidFill>
          <a:ln>
            <a:noFill/>
          </a:ln>
          <a:effectLst/>
        </p:spPr>
        <p:txBody>
          <a:bodyPr wrap="square">
            <a:spAutoFit/>
          </a:bodyPr>
          <a:lstStyle/>
          <a:p>
            <a:pPr algn="r">
              <a:spcBef>
                <a:spcPct val="50000"/>
              </a:spcBef>
            </a:pPr>
            <a:r>
              <a:rPr lang="en-NZ" sz="2000" b="1" dirty="0">
                <a:solidFill>
                  <a:schemeClr val="bg1"/>
                </a:solidFill>
                <a:latin typeface="Century Gothic" pitchFamily="34" charset="0"/>
              </a:rPr>
              <a:t>bachelors,</a:t>
            </a:r>
            <a:r>
              <a:rPr lang="en-NZ" dirty="0">
                <a:latin typeface="Century Gothic" pitchFamily="34" charset="0"/>
              </a:rPr>
              <a:t> </a:t>
            </a:r>
            <a:br>
              <a:rPr lang="en-NZ" dirty="0">
                <a:latin typeface="Century Gothic" pitchFamily="34" charset="0"/>
              </a:rPr>
            </a:br>
            <a:r>
              <a:rPr lang="en-NZ" sz="2000" b="1" dirty="0">
                <a:solidFill>
                  <a:schemeClr val="bg1"/>
                </a:solidFill>
                <a:latin typeface="Century Gothic" pitchFamily="34" charset="0"/>
              </a:rPr>
              <a:t>honours, masters, </a:t>
            </a:r>
            <a:br>
              <a:rPr lang="en-NZ" sz="2000" b="1" dirty="0">
                <a:solidFill>
                  <a:schemeClr val="bg1"/>
                </a:solidFill>
                <a:latin typeface="Century Gothic" pitchFamily="34" charset="0"/>
              </a:rPr>
            </a:br>
            <a:r>
              <a:rPr lang="en-NZ" sz="2000" b="1" dirty="0">
                <a:solidFill>
                  <a:schemeClr val="bg1"/>
                </a:solidFill>
                <a:latin typeface="Century Gothic" pitchFamily="34" charset="0"/>
              </a:rPr>
              <a:t>doctorates, PhDs</a:t>
            </a:r>
            <a:br>
              <a:rPr lang="en-NZ" sz="2000" b="1" dirty="0">
                <a:solidFill>
                  <a:schemeClr val="bg1"/>
                </a:solidFill>
                <a:latin typeface="Century Gothic" pitchFamily="34" charset="0"/>
              </a:rPr>
            </a:br>
            <a:endParaRPr lang="en-NZ" sz="2000" b="1" dirty="0">
              <a:solidFill>
                <a:schemeClr val="bg1"/>
              </a:solidFill>
              <a:latin typeface="Century Gothic" pitchFamily="34" charset="0"/>
            </a:endParaRPr>
          </a:p>
        </p:txBody>
      </p:sp>
      <p:sp>
        <p:nvSpPr>
          <p:cNvPr id="60424" name="Text Box 8"/>
          <p:cNvSpPr txBox="1">
            <a:spLocks noChangeArrowheads="1"/>
          </p:cNvSpPr>
          <p:nvPr/>
        </p:nvSpPr>
        <p:spPr bwMode="auto">
          <a:xfrm>
            <a:off x="5435600" y="1700213"/>
            <a:ext cx="2448768" cy="1311275"/>
          </a:xfrm>
          <a:prstGeom prst="rect">
            <a:avLst/>
          </a:prstGeom>
          <a:solidFill>
            <a:srgbClr val="AC1D22"/>
          </a:solidFill>
          <a:ln>
            <a:noFill/>
          </a:ln>
          <a:effectLst/>
        </p:spPr>
        <p:txBody>
          <a:bodyPr wrap="square">
            <a:spAutoFit/>
          </a:bodyPr>
          <a:lstStyle/>
          <a:p>
            <a:pPr>
              <a:spcBef>
                <a:spcPct val="50000"/>
              </a:spcBef>
            </a:pPr>
            <a:r>
              <a:rPr lang="en-NZ" sz="2000" b="1" dirty="0">
                <a:solidFill>
                  <a:schemeClr val="bg1"/>
                </a:solidFill>
                <a:latin typeface="Century Gothic" pitchFamily="34" charset="0"/>
              </a:rPr>
              <a:t>graduate and postgraduate certificates and diplomas</a:t>
            </a:r>
            <a:endParaRPr lang="en-GB" sz="2000" b="1" dirty="0">
              <a:solidFill>
                <a:schemeClr val="bg1"/>
              </a:solidFill>
              <a:latin typeface="Century Gothic" pitchFamily="34" charset="0"/>
            </a:endParaRPr>
          </a:p>
        </p:txBody>
      </p:sp>
    </p:spTree>
    <p:extLst>
      <p:ext uri="{BB962C8B-B14F-4D97-AF65-F5344CB8AC3E}">
        <p14:creationId xmlns:p14="http://schemas.microsoft.com/office/powerpoint/2010/main" val="297086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animBg="1"/>
      <p:bldP spid="604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p:txBody>
          <a:bodyPr/>
          <a:lstStyle/>
          <a:p>
            <a:pPr algn="l"/>
            <a:r>
              <a:rPr lang="en-NZ" dirty="0" smtClean="0"/>
              <a:t>typical completion times</a:t>
            </a:r>
            <a:endParaRPr lang="en-NZ" dirty="0"/>
          </a:p>
        </p:txBody>
      </p:sp>
      <p:graphicFrame>
        <p:nvGraphicFramePr>
          <p:cNvPr id="44205" name="Group 173"/>
          <p:cNvGraphicFramePr>
            <a:graphicFrameLocks noGrp="1"/>
          </p:cNvGraphicFramePr>
          <p:nvPr>
            <p:ph type="tbl" idx="1"/>
            <p:extLst>
              <p:ext uri="{D42A27DB-BD31-4B8C-83A1-F6EECF244321}">
                <p14:modId xmlns:p14="http://schemas.microsoft.com/office/powerpoint/2010/main" val="2445233590"/>
              </p:ext>
            </p:extLst>
          </p:nvPr>
        </p:nvGraphicFramePr>
        <p:xfrm>
          <a:off x="457200" y="1600200"/>
          <a:ext cx="8229182" cy="4226297"/>
        </p:xfrm>
        <a:graphic>
          <a:graphicData uri="http://schemas.openxmlformats.org/drawingml/2006/table">
            <a:tbl>
              <a:tblPr/>
              <a:tblGrid>
                <a:gridCol w="6050726"/>
                <a:gridCol w="2178456"/>
              </a:tblGrid>
              <a:tr h="851259">
                <a:tc>
                  <a:txBody>
                    <a:bodyPr/>
                    <a:lstStyle/>
                    <a:p>
                      <a:pPr marL="1970088" marR="0" lvl="0" indent="-1970088" algn="l" defTabSz="914400" rtl="0" eaLnBrk="1" fontAlgn="base" latinLnBrk="0" hangingPunct="1">
                        <a:lnSpc>
                          <a:spcPct val="100000"/>
                        </a:lnSpc>
                        <a:spcBef>
                          <a:spcPct val="0"/>
                        </a:spcBef>
                        <a:spcAft>
                          <a:spcPct val="0"/>
                        </a:spcAft>
                        <a:buClrTx/>
                        <a:buSzTx/>
                        <a:buFontTx/>
                        <a:buNone/>
                        <a:tabLst/>
                      </a:pPr>
                      <a: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certificates</a:t>
                      </a:r>
                      <a:r>
                        <a:rPr kumimoji="0" lang="en-GB"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	g</a:t>
                      </a:r>
                      <a:r>
                        <a:rPr kumimoji="0" lang="en-NZ" sz="2000" b="0" i="0" u="none" strike="noStrike" cap="none" normalizeH="0" baseline="0" dirty="0" err="1" smtClean="0">
                          <a:ln>
                            <a:noFill/>
                          </a:ln>
                          <a:solidFill>
                            <a:schemeClr val="tx1">
                              <a:lumMod val="85000"/>
                              <a:lumOff val="15000"/>
                            </a:schemeClr>
                          </a:solidFill>
                          <a:effectLst/>
                          <a:latin typeface="Century Gothic" pitchFamily="34" charset="0"/>
                          <a:cs typeface="Times New Roman" pitchFamily="18" charset="0"/>
                        </a:rPr>
                        <a:t>eneral</a:t>
                      </a:r>
                      <a: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 national, </a:t>
                      </a:r>
                      <a:b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br>
                      <a: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graduate, postgraduate</a:t>
                      </a:r>
                      <a:endParaRPr kumimoji="0" lang="en-NZ" sz="2000" b="0" i="0" u="none" strike="noStrike" cap="none" normalizeH="0" baseline="0" dirty="0" smtClean="0">
                        <a:ln>
                          <a:noFill/>
                        </a:ln>
                        <a:solidFill>
                          <a:schemeClr val="tx1">
                            <a:lumMod val="85000"/>
                            <a:lumOff val="15000"/>
                          </a:schemeClr>
                        </a:solidFill>
                        <a:effectLst/>
                        <a:latin typeface="Century Gothic" pitchFamily="34" charset="0"/>
                      </a:endParaRPr>
                    </a:p>
                  </a:txBody>
                  <a:tcPr marL="102448" marR="102448" horzOverflow="overflow">
                    <a:lnL cap="flat">
                      <a:noFill/>
                    </a:lnL>
                    <a:lnR w="12700" cap="flat" cmpd="sng" algn="ctr">
                      <a:solidFill>
                        <a:srgbClr val="EB8F2B"/>
                      </a:solidFill>
                      <a:prstDash val="solid"/>
                      <a:round/>
                      <a:headEnd type="none" w="med" len="med"/>
                      <a:tailEnd type="none" w="med" len="med"/>
                    </a:lnR>
                    <a:lnT w="38100" cap="flat" cmpd="sng" algn="ctr">
                      <a:solidFill>
                        <a:srgbClr val="EB8F2B"/>
                      </a:solidFill>
                      <a:prstDash val="solid"/>
                      <a:round/>
                      <a:headEnd type="none" w="med" len="med"/>
                      <a:tailEnd type="none" w="med" len="med"/>
                    </a:lnT>
                    <a:lnB w="12700" cap="flat" cmpd="sng" algn="ctr">
                      <a:solidFill>
                        <a:srgbClr val="EB8F2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a few months, </a:t>
                      </a:r>
                      <a:b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br>
                      <a: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up to 1 year</a:t>
                      </a:r>
                      <a:endParaRPr kumimoji="0" lang="en-NZ" sz="2000" b="0" i="0" u="none" strike="noStrike" cap="none" normalizeH="0" baseline="0" dirty="0" smtClean="0">
                        <a:ln>
                          <a:noFill/>
                        </a:ln>
                        <a:solidFill>
                          <a:schemeClr val="tx1">
                            <a:lumMod val="85000"/>
                            <a:lumOff val="15000"/>
                          </a:schemeClr>
                        </a:solidFill>
                        <a:effectLst/>
                        <a:latin typeface="Century Gothic" pitchFamily="34" charset="0"/>
                      </a:endParaRPr>
                    </a:p>
                  </a:txBody>
                  <a:tcPr marL="102448" marR="102448" horzOverflow="overflow">
                    <a:lnL w="12700" cap="flat" cmpd="sng" algn="ctr">
                      <a:solidFill>
                        <a:srgbClr val="EB8F2B"/>
                      </a:solidFill>
                      <a:prstDash val="solid"/>
                      <a:round/>
                      <a:headEnd type="none" w="med" len="med"/>
                      <a:tailEnd type="none" w="med" len="med"/>
                    </a:lnL>
                    <a:lnR cap="flat">
                      <a:noFill/>
                    </a:lnR>
                    <a:lnT w="38100" cap="flat" cmpd="sng" algn="ctr">
                      <a:solidFill>
                        <a:srgbClr val="EB8F2B"/>
                      </a:solidFill>
                      <a:prstDash val="solid"/>
                      <a:round/>
                      <a:headEnd type="none" w="med" len="med"/>
                      <a:tailEnd type="none" w="med" len="med"/>
                    </a:lnT>
                    <a:lnB w="12700" cap="flat" cmpd="sng" algn="ctr">
                      <a:solidFill>
                        <a:srgbClr val="EB8F2B"/>
                      </a:solidFill>
                      <a:prstDash val="solid"/>
                      <a:round/>
                      <a:headEnd type="none" w="med" len="med"/>
                      <a:tailEnd type="none" w="med" len="med"/>
                    </a:lnB>
                    <a:lnTlToBr>
                      <a:noFill/>
                    </a:lnTlToBr>
                    <a:lnBlToTr>
                      <a:noFill/>
                    </a:lnBlToTr>
                    <a:noFill/>
                  </a:tcPr>
                </a:tc>
              </a:tr>
              <a:tr h="935636">
                <a:tc>
                  <a:txBody>
                    <a:bodyPr/>
                    <a:lstStyle/>
                    <a:p>
                      <a:pPr marL="1970088" marR="0" lvl="0" indent="-1970088" algn="l" defTabSz="914400" rtl="0" eaLnBrk="1" fontAlgn="base" latinLnBrk="0" hangingPunct="1">
                        <a:lnSpc>
                          <a:spcPct val="100000"/>
                        </a:lnSpc>
                        <a:spcBef>
                          <a:spcPct val="0"/>
                        </a:spcBef>
                        <a:spcAft>
                          <a:spcPct val="0"/>
                        </a:spcAft>
                        <a:buClrTx/>
                        <a:buSzTx/>
                        <a:buFontTx/>
                        <a:buNone/>
                        <a:tabLst/>
                      </a:pPr>
                      <a: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diplomas</a:t>
                      </a:r>
                      <a:r>
                        <a:rPr kumimoji="0" lang="en-GB"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 	</a:t>
                      </a:r>
                      <a: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general, national, </a:t>
                      </a:r>
                      <a:b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br>
                      <a: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graduate, postgraduate </a:t>
                      </a:r>
                      <a:endParaRPr kumimoji="0" lang="en-NZ" sz="2000" b="0" i="0" u="none" strike="noStrike" cap="none" normalizeH="0" baseline="0" dirty="0" smtClean="0">
                        <a:ln>
                          <a:noFill/>
                        </a:ln>
                        <a:solidFill>
                          <a:schemeClr val="tx1">
                            <a:lumMod val="85000"/>
                            <a:lumOff val="15000"/>
                          </a:schemeClr>
                        </a:solidFill>
                        <a:effectLst/>
                        <a:latin typeface="Century Gothic" pitchFamily="34" charset="0"/>
                      </a:endParaRPr>
                    </a:p>
                  </a:txBody>
                  <a:tcPr marL="102448" marR="102448" horzOverflow="overflow">
                    <a:lnL cap="flat">
                      <a:noFill/>
                    </a:lnL>
                    <a:lnR w="12700" cap="flat" cmpd="sng" algn="ctr">
                      <a:solidFill>
                        <a:srgbClr val="EB8F2B"/>
                      </a:solidFill>
                      <a:prstDash val="solid"/>
                      <a:round/>
                      <a:headEnd type="none" w="med" len="med"/>
                      <a:tailEnd type="none" w="med" len="med"/>
                    </a:lnR>
                    <a:lnT w="12700" cap="flat" cmpd="sng" algn="ctr">
                      <a:solidFill>
                        <a:srgbClr val="EB8F2B"/>
                      </a:solidFill>
                      <a:prstDash val="solid"/>
                      <a:round/>
                      <a:headEnd type="none" w="med" len="med"/>
                      <a:tailEnd type="none" w="med" len="med"/>
                    </a:lnT>
                    <a:lnB w="12700" cap="flat" cmpd="sng" algn="ctr">
                      <a:solidFill>
                        <a:srgbClr val="EB8F2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pPr>
                      <a: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1 or 2 years, </a:t>
                      </a:r>
                      <a:b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br>
                      <a: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can be more</a:t>
                      </a:r>
                      <a:endParaRPr kumimoji="0" lang="en-NZ" sz="2000" b="0" i="0" u="none" strike="noStrike" cap="none" normalizeH="0" baseline="0" dirty="0" smtClean="0">
                        <a:ln>
                          <a:noFill/>
                        </a:ln>
                        <a:solidFill>
                          <a:schemeClr val="tx1">
                            <a:lumMod val="85000"/>
                            <a:lumOff val="15000"/>
                          </a:schemeClr>
                        </a:solidFill>
                        <a:effectLst/>
                        <a:latin typeface="Century Gothic" pitchFamily="34" charset="0"/>
                      </a:endParaRPr>
                    </a:p>
                  </a:txBody>
                  <a:tcPr marL="102448" marR="102448" horzOverflow="overflow">
                    <a:lnL w="12700" cap="flat" cmpd="sng" algn="ctr">
                      <a:solidFill>
                        <a:srgbClr val="EB8F2B"/>
                      </a:solidFill>
                      <a:prstDash val="solid"/>
                      <a:round/>
                      <a:headEnd type="none" w="med" len="med"/>
                      <a:tailEnd type="none" w="med" len="med"/>
                    </a:lnL>
                    <a:lnR cap="flat">
                      <a:noFill/>
                    </a:lnR>
                    <a:lnT w="12700" cap="flat" cmpd="sng" algn="ctr">
                      <a:solidFill>
                        <a:srgbClr val="EB8F2B"/>
                      </a:solidFill>
                      <a:prstDash val="solid"/>
                      <a:round/>
                      <a:headEnd type="none" w="med" len="med"/>
                      <a:tailEnd type="none" w="med" len="med"/>
                    </a:lnT>
                    <a:lnB w="12700" cap="flat" cmpd="sng" algn="ctr">
                      <a:solidFill>
                        <a:srgbClr val="EB8F2B"/>
                      </a:solidFill>
                      <a:prstDash val="solid"/>
                      <a:round/>
                      <a:headEnd type="none" w="med" len="med"/>
                      <a:tailEnd type="none" w="med" len="med"/>
                    </a:lnB>
                    <a:lnTlToBr>
                      <a:noFill/>
                    </a:lnTlToBr>
                    <a:lnBlToTr>
                      <a:noFill/>
                    </a:lnBlToTr>
                    <a:noFill/>
                  </a:tcPr>
                </a:tc>
              </a:tr>
              <a:tr h="8493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bachelors degrees, honours degrees</a:t>
                      </a:r>
                      <a:endParaRPr kumimoji="0" lang="en-NZ" sz="2000" b="0" i="0" u="none" strike="noStrike" cap="none" normalizeH="0" baseline="0" dirty="0" smtClean="0">
                        <a:ln>
                          <a:noFill/>
                        </a:ln>
                        <a:solidFill>
                          <a:schemeClr val="tx1">
                            <a:lumMod val="85000"/>
                            <a:lumOff val="15000"/>
                          </a:schemeClr>
                        </a:solidFill>
                        <a:effectLst/>
                        <a:latin typeface="Century Gothic" pitchFamily="34" charset="0"/>
                      </a:endParaRPr>
                    </a:p>
                  </a:txBody>
                  <a:tcPr marL="102448" marR="102448" horzOverflow="overflow">
                    <a:lnL cap="flat">
                      <a:noFill/>
                    </a:lnL>
                    <a:lnR w="12700" cap="flat" cmpd="sng" algn="ctr">
                      <a:solidFill>
                        <a:srgbClr val="EB8F2B"/>
                      </a:solidFill>
                      <a:prstDash val="solid"/>
                      <a:round/>
                      <a:headEnd type="none" w="med" len="med"/>
                      <a:tailEnd type="none" w="med" len="med"/>
                    </a:lnR>
                    <a:lnT w="12700" cap="flat" cmpd="sng" algn="ctr">
                      <a:solidFill>
                        <a:srgbClr val="EB8F2B"/>
                      </a:solidFill>
                      <a:prstDash val="solid"/>
                      <a:round/>
                      <a:headEnd type="none" w="med" len="med"/>
                      <a:tailEnd type="none" w="med" len="med"/>
                    </a:lnT>
                    <a:lnB w="12700" cap="flat" cmpd="sng" algn="ctr">
                      <a:solidFill>
                        <a:srgbClr val="EB8F2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3 or 4 years, </a:t>
                      </a:r>
                      <a:b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br>
                      <a: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can be 5</a:t>
                      </a:r>
                      <a:endParaRPr kumimoji="0" lang="en-NZ" sz="2000" b="0" i="0" u="none" strike="noStrike" cap="none" normalizeH="0" baseline="0" dirty="0" smtClean="0">
                        <a:ln>
                          <a:noFill/>
                        </a:ln>
                        <a:solidFill>
                          <a:schemeClr val="tx1">
                            <a:lumMod val="85000"/>
                            <a:lumOff val="15000"/>
                          </a:schemeClr>
                        </a:solidFill>
                        <a:effectLst/>
                        <a:latin typeface="Century Gothic" pitchFamily="34" charset="0"/>
                      </a:endParaRPr>
                    </a:p>
                  </a:txBody>
                  <a:tcPr marL="102448" marR="102448" horzOverflow="overflow">
                    <a:lnL w="12700" cap="flat" cmpd="sng" algn="ctr">
                      <a:solidFill>
                        <a:srgbClr val="EB8F2B"/>
                      </a:solidFill>
                      <a:prstDash val="solid"/>
                      <a:round/>
                      <a:headEnd type="none" w="med" len="med"/>
                      <a:tailEnd type="none" w="med" len="med"/>
                    </a:lnL>
                    <a:lnR cap="flat">
                      <a:noFill/>
                    </a:lnR>
                    <a:lnT w="12700" cap="flat" cmpd="sng" algn="ctr">
                      <a:solidFill>
                        <a:srgbClr val="EB8F2B"/>
                      </a:solidFill>
                      <a:prstDash val="solid"/>
                      <a:round/>
                      <a:headEnd type="none" w="med" len="med"/>
                      <a:tailEnd type="none" w="med" len="med"/>
                    </a:lnT>
                    <a:lnB w="12700" cap="flat" cmpd="sng" algn="ctr">
                      <a:solidFill>
                        <a:srgbClr val="EB8F2B"/>
                      </a:solidFill>
                      <a:prstDash val="solid"/>
                      <a:round/>
                      <a:headEnd type="none" w="med" len="med"/>
                      <a:tailEnd type="none" w="med" len="med"/>
                    </a:lnB>
                    <a:lnTlToBr>
                      <a:noFill/>
                    </a:lnTlToBr>
                    <a:lnBlToTr>
                      <a:noFill/>
                    </a:lnBlToTr>
                    <a:noFill/>
                  </a:tcPr>
                </a:tc>
              </a:tr>
              <a:tr h="8512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masters degrees</a:t>
                      </a:r>
                      <a:endParaRPr kumimoji="0" lang="en-NZ" sz="2000" b="0" i="0" u="none" strike="noStrike" cap="none" normalizeH="0" baseline="0" dirty="0" smtClean="0">
                        <a:ln>
                          <a:noFill/>
                        </a:ln>
                        <a:solidFill>
                          <a:schemeClr val="tx1">
                            <a:lumMod val="85000"/>
                            <a:lumOff val="15000"/>
                          </a:schemeClr>
                        </a:solidFill>
                        <a:effectLst/>
                        <a:latin typeface="Century Gothic" pitchFamily="34" charset="0"/>
                      </a:endParaRPr>
                    </a:p>
                  </a:txBody>
                  <a:tcPr marL="102448" marR="102448" horzOverflow="overflow">
                    <a:lnL cap="flat">
                      <a:noFill/>
                    </a:lnL>
                    <a:lnR w="12700" cap="flat" cmpd="sng" algn="ctr">
                      <a:solidFill>
                        <a:srgbClr val="EB8F2B"/>
                      </a:solidFill>
                      <a:prstDash val="solid"/>
                      <a:round/>
                      <a:headEnd type="none" w="med" len="med"/>
                      <a:tailEnd type="none" w="med" len="med"/>
                    </a:lnR>
                    <a:lnT w="12700" cap="flat" cmpd="sng" algn="ctr">
                      <a:solidFill>
                        <a:srgbClr val="EB8F2B"/>
                      </a:solidFill>
                      <a:prstDash val="solid"/>
                      <a:round/>
                      <a:headEnd type="none" w="med" len="med"/>
                      <a:tailEnd type="none" w="med" len="med"/>
                    </a:lnT>
                    <a:lnB w="12700" cap="flat" cmpd="sng" algn="ctr">
                      <a:solidFill>
                        <a:srgbClr val="EB8F2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2 years</a:t>
                      </a:r>
                      <a:endParaRPr kumimoji="0" lang="en-NZ" sz="2000" b="0" i="0" u="none" strike="noStrike" cap="none" normalizeH="0" baseline="0" dirty="0" smtClean="0">
                        <a:ln>
                          <a:noFill/>
                        </a:ln>
                        <a:solidFill>
                          <a:schemeClr val="tx1">
                            <a:lumMod val="85000"/>
                            <a:lumOff val="15000"/>
                          </a:schemeClr>
                        </a:solidFill>
                        <a:effectLst/>
                        <a:latin typeface="Century Gothic" pitchFamily="34" charset="0"/>
                      </a:endParaRPr>
                    </a:p>
                  </a:txBody>
                  <a:tcPr marL="102448" marR="102448" horzOverflow="overflow">
                    <a:lnL w="12700" cap="flat" cmpd="sng" algn="ctr">
                      <a:solidFill>
                        <a:srgbClr val="EB8F2B"/>
                      </a:solidFill>
                      <a:prstDash val="solid"/>
                      <a:round/>
                      <a:headEnd type="none" w="med" len="med"/>
                      <a:tailEnd type="none" w="med" len="med"/>
                    </a:lnL>
                    <a:lnR cap="flat">
                      <a:noFill/>
                    </a:lnR>
                    <a:lnT w="12700" cap="flat" cmpd="sng" algn="ctr">
                      <a:solidFill>
                        <a:srgbClr val="EB8F2B"/>
                      </a:solidFill>
                      <a:prstDash val="solid"/>
                      <a:round/>
                      <a:headEnd type="none" w="med" len="med"/>
                      <a:tailEnd type="none" w="med" len="med"/>
                    </a:lnT>
                    <a:lnB w="12700" cap="flat" cmpd="sng" algn="ctr">
                      <a:solidFill>
                        <a:srgbClr val="EB8F2B"/>
                      </a:solidFill>
                      <a:prstDash val="solid"/>
                      <a:round/>
                      <a:headEnd type="none" w="med" len="med"/>
                      <a:tailEnd type="none" w="med" len="med"/>
                    </a:lnB>
                    <a:lnTlToBr>
                      <a:noFill/>
                    </a:lnTlToBr>
                    <a:lnBlToTr>
                      <a:noFill/>
                    </a:lnBlToTr>
                    <a:noFill/>
                  </a:tcPr>
                </a:tc>
              </a:tr>
              <a:tr h="7387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doctorates, PhDs</a:t>
                      </a:r>
                      <a:endParaRPr kumimoji="0" lang="en-NZ" sz="2000" b="0" i="0" u="none" strike="noStrike" cap="none" normalizeH="0" baseline="0" dirty="0" smtClean="0">
                        <a:ln>
                          <a:noFill/>
                        </a:ln>
                        <a:solidFill>
                          <a:schemeClr val="tx1">
                            <a:lumMod val="85000"/>
                            <a:lumOff val="15000"/>
                          </a:schemeClr>
                        </a:solidFill>
                        <a:effectLst/>
                        <a:latin typeface="Century Gothic" pitchFamily="34" charset="0"/>
                      </a:endParaRPr>
                    </a:p>
                  </a:txBody>
                  <a:tcPr marL="102448" marR="102448" horzOverflow="overflow">
                    <a:lnL cap="flat">
                      <a:noFill/>
                    </a:lnL>
                    <a:lnR w="12700" cap="flat" cmpd="sng" algn="ctr">
                      <a:solidFill>
                        <a:srgbClr val="EB8F2B"/>
                      </a:solidFill>
                      <a:prstDash val="solid"/>
                      <a:round/>
                      <a:headEnd type="none" w="med" len="med"/>
                      <a:tailEnd type="none" w="med" len="med"/>
                    </a:lnR>
                    <a:lnT w="12700" cap="flat" cmpd="sng" algn="ctr">
                      <a:solidFill>
                        <a:srgbClr val="EB8F2B"/>
                      </a:solidFill>
                      <a:prstDash val="solid"/>
                      <a:round/>
                      <a:headEnd type="none" w="med" len="med"/>
                      <a:tailEnd type="none" w="med" len="med"/>
                    </a:lnT>
                    <a:lnB w="38100" cap="flat" cmpd="sng" algn="ctr">
                      <a:solidFill>
                        <a:srgbClr val="EB8F2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sz="2000" b="0"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3 years</a:t>
                      </a:r>
                      <a:endParaRPr kumimoji="0" lang="en-NZ" sz="2000" b="0" i="0" u="none" strike="noStrike" cap="none" normalizeH="0" baseline="0" dirty="0" smtClean="0">
                        <a:ln>
                          <a:noFill/>
                        </a:ln>
                        <a:solidFill>
                          <a:schemeClr val="tx1">
                            <a:lumMod val="85000"/>
                            <a:lumOff val="15000"/>
                          </a:schemeClr>
                        </a:solidFill>
                        <a:effectLst/>
                        <a:latin typeface="Century Gothic" pitchFamily="34" charset="0"/>
                      </a:endParaRPr>
                    </a:p>
                  </a:txBody>
                  <a:tcPr marL="102448" marR="102448" horzOverflow="overflow">
                    <a:lnL w="12700" cap="flat" cmpd="sng" algn="ctr">
                      <a:solidFill>
                        <a:srgbClr val="EB8F2B"/>
                      </a:solidFill>
                      <a:prstDash val="solid"/>
                      <a:round/>
                      <a:headEnd type="none" w="med" len="med"/>
                      <a:tailEnd type="none" w="med" len="med"/>
                    </a:lnL>
                    <a:lnR cap="flat">
                      <a:noFill/>
                    </a:lnR>
                    <a:lnT w="12700" cap="flat" cmpd="sng" algn="ctr">
                      <a:solidFill>
                        <a:srgbClr val="EB8F2B"/>
                      </a:solidFill>
                      <a:prstDash val="solid"/>
                      <a:round/>
                      <a:headEnd type="none" w="med" len="med"/>
                      <a:tailEnd type="none" w="med" len="med"/>
                    </a:lnT>
                    <a:lnB w="38100" cap="flat" cmpd="sng" algn="ctr">
                      <a:solidFill>
                        <a:srgbClr val="EB8F2B"/>
                      </a:solidFill>
                      <a:prstDash val="solid"/>
                      <a:round/>
                      <a:headEnd type="none" w="med" len="med"/>
                      <a:tailEnd type="none" w="med" len="med"/>
                    </a:lnB>
                    <a:lnTlToBr>
                      <a:noFill/>
                    </a:lnTlToBr>
                    <a:lnBlToTr>
                      <a:noFill/>
                    </a:lnBlToTr>
                    <a:noFill/>
                  </a:tcPr>
                </a:tc>
              </a:tr>
            </a:tbl>
          </a:graphicData>
        </a:graphic>
      </p:graphicFrame>
      <p:sp>
        <p:nvSpPr>
          <p:cNvPr id="44206" name="Text Box 174"/>
          <p:cNvSpPr txBox="1">
            <a:spLocks noChangeArrowheads="1"/>
          </p:cNvSpPr>
          <p:nvPr/>
        </p:nvSpPr>
        <p:spPr bwMode="auto">
          <a:xfrm>
            <a:off x="6516216" y="1217847"/>
            <a:ext cx="25922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NZ" i="1" dirty="0">
                <a:solidFill>
                  <a:schemeClr val="tx1">
                    <a:lumMod val="50000"/>
                    <a:lumOff val="50000"/>
                  </a:schemeClr>
                </a:solidFill>
                <a:latin typeface="Century Gothic" pitchFamily="34" charset="0"/>
              </a:rPr>
              <a:t>for full-time study</a:t>
            </a:r>
            <a:endParaRPr lang="en-GB" i="1" dirty="0">
              <a:solidFill>
                <a:schemeClr val="tx1">
                  <a:lumMod val="50000"/>
                  <a:lumOff val="50000"/>
                </a:schemeClr>
              </a:solidFill>
              <a:latin typeface="Century Gothic" pitchFamily="34" charset="0"/>
            </a:endParaRPr>
          </a:p>
        </p:txBody>
      </p:sp>
    </p:spTree>
    <p:extLst>
      <p:ext uri="{BB962C8B-B14F-4D97-AF65-F5344CB8AC3E}">
        <p14:creationId xmlns:p14="http://schemas.microsoft.com/office/powerpoint/2010/main" val="97467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2625" y="1412875"/>
            <a:ext cx="7489825" cy="4608513"/>
          </a:xfrm>
          <a:prstGeom prst="rect">
            <a:avLst/>
          </a:prstGeom>
          <a:noFill/>
          <a:ln>
            <a:noFill/>
          </a:ln>
          <a:effectLst/>
          <a:extLst>
            <a:ext uri="{909E8E84-426E-40DD-AFC4-6F175D3DCCD1}">
              <a14:hiddenFill xmlns:a14="http://schemas.microsoft.com/office/drawing/2010/main">
                <a:solidFill>
                  <a:srgbClr val="BFDEE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1079500" indent="-1079500"/>
            <a:r>
              <a:rPr lang="en-US" sz="4400" b="1">
                <a:solidFill>
                  <a:srgbClr val="EB8F2B"/>
                </a:solidFill>
                <a:latin typeface="Verdana" pitchFamily="34" charset="0"/>
              </a:rPr>
              <a:t>  </a:t>
            </a:r>
            <a:endParaRPr lang="en-NZ" sz="2400" b="1">
              <a:solidFill>
                <a:srgbClr val="00467F"/>
              </a:solidFill>
              <a:latin typeface="Verdana" pitchFamily="34" charset="0"/>
            </a:endParaRPr>
          </a:p>
        </p:txBody>
      </p:sp>
      <p:sp>
        <p:nvSpPr>
          <p:cNvPr id="49155" name="Rectangle 3"/>
          <p:cNvSpPr>
            <a:spLocks noGrp="1" noChangeArrowheads="1"/>
          </p:cNvSpPr>
          <p:nvPr>
            <p:ph type="title"/>
          </p:nvPr>
        </p:nvSpPr>
        <p:spPr/>
        <p:txBody>
          <a:bodyPr/>
          <a:lstStyle/>
          <a:p>
            <a:pPr algn="l">
              <a:tabLst>
                <a:tab pos="444500" algn="l"/>
              </a:tabLst>
            </a:pPr>
            <a:r>
              <a:rPr lang="en-NZ" dirty="0"/>
              <a:t>the meaning of words</a:t>
            </a:r>
            <a:endParaRPr lang="en-GB" dirty="0"/>
          </a:p>
        </p:txBody>
      </p:sp>
      <p:sp>
        <p:nvSpPr>
          <p:cNvPr id="49157" name="Rectangle 5"/>
          <p:cNvSpPr>
            <a:spLocks noGrp="1" noChangeArrowheads="1"/>
          </p:cNvSpPr>
          <p:nvPr>
            <p:ph type="body" sz="half" idx="4294967295"/>
          </p:nvPr>
        </p:nvSpPr>
        <p:spPr>
          <a:xfrm>
            <a:off x="539750" y="1992313"/>
            <a:ext cx="3528194" cy="3092871"/>
          </a:xfrm>
        </p:spPr>
        <p:txBody>
          <a:bodyPr>
            <a:normAutofit/>
          </a:bodyPr>
          <a:lstStyle/>
          <a:p>
            <a:pPr marL="0" indent="12700">
              <a:lnSpc>
                <a:spcPct val="90000"/>
              </a:lnSpc>
              <a:buFontTx/>
              <a:buNone/>
            </a:pPr>
            <a:r>
              <a:rPr lang="en-US" sz="2000" dirty="0"/>
              <a:t>When people talk about study they are often talking about learning at an education provider, </a:t>
            </a:r>
            <a:r>
              <a:rPr lang="en-US" sz="2000" dirty="0" smtClean="0"/>
              <a:t/>
            </a:r>
            <a:br>
              <a:rPr lang="en-US" sz="2000" dirty="0" smtClean="0"/>
            </a:br>
            <a:r>
              <a:rPr lang="en-US" sz="2000" dirty="0" err="1" smtClean="0"/>
              <a:t>eg</a:t>
            </a:r>
            <a:r>
              <a:rPr lang="en-US" sz="2000" dirty="0"/>
              <a:t>, </a:t>
            </a:r>
            <a:r>
              <a:rPr lang="en-US" sz="2000" dirty="0" smtClean="0"/>
              <a:t>school </a:t>
            </a:r>
            <a:r>
              <a:rPr lang="en-US" sz="2000" dirty="0"/>
              <a:t>or university. </a:t>
            </a:r>
            <a:br>
              <a:rPr lang="en-US" sz="2000" dirty="0"/>
            </a:br>
            <a:endParaRPr lang="en-US" sz="2000" dirty="0"/>
          </a:p>
          <a:p>
            <a:pPr marL="0" indent="12700">
              <a:lnSpc>
                <a:spcPct val="90000"/>
              </a:lnSpc>
              <a:buFontTx/>
              <a:buNone/>
            </a:pPr>
            <a:r>
              <a:rPr lang="en-US" sz="2000" dirty="0"/>
              <a:t>But, some study courses include on-the-job training through work placements.</a:t>
            </a:r>
            <a:r>
              <a:rPr lang="en-GB" sz="2000" dirty="0"/>
              <a:t> </a:t>
            </a:r>
          </a:p>
        </p:txBody>
      </p:sp>
      <p:sp>
        <p:nvSpPr>
          <p:cNvPr id="49158" name="Rectangle 6"/>
          <p:cNvSpPr>
            <a:spLocks noGrp="1" noChangeArrowheads="1"/>
          </p:cNvSpPr>
          <p:nvPr>
            <p:ph type="body" sz="half" idx="4294967295"/>
          </p:nvPr>
        </p:nvSpPr>
        <p:spPr>
          <a:xfrm>
            <a:off x="4788024" y="1992313"/>
            <a:ext cx="3240360" cy="3381375"/>
          </a:xfrm>
        </p:spPr>
        <p:txBody>
          <a:bodyPr>
            <a:normAutofit/>
          </a:bodyPr>
          <a:lstStyle/>
          <a:p>
            <a:pPr marL="0" indent="0">
              <a:lnSpc>
                <a:spcPct val="90000"/>
              </a:lnSpc>
              <a:buFontTx/>
              <a:buNone/>
            </a:pPr>
            <a:r>
              <a:rPr lang="en-US" sz="2000" dirty="0"/>
              <a:t>When people talk about training they are often talking about learning on the job. </a:t>
            </a:r>
            <a:br>
              <a:rPr lang="en-US" sz="2000" dirty="0"/>
            </a:br>
            <a:r>
              <a:rPr lang="en-US" sz="2000" dirty="0"/>
              <a:t/>
            </a:r>
            <a:br>
              <a:rPr lang="en-US" sz="2000" dirty="0"/>
            </a:br>
            <a:r>
              <a:rPr lang="en-US" sz="2000" dirty="0"/>
              <a:t>But, many workplace training </a:t>
            </a:r>
            <a:r>
              <a:rPr lang="en-US" sz="2000" dirty="0" err="1"/>
              <a:t>programmes</a:t>
            </a:r>
            <a:r>
              <a:rPr lang="en-US" sz="2000" dirty="0"/>
              <a:t> include off-the-job study.</a:t>
            </a:r>
            <a:r>
              <a:rPr lang="en-GB" sz="2000" dirty="0"/>
              <a:t> </a:t>
            </a:r>
          </a:p>
        </p:txBody>
      </p:sp>
      <p:sp>
        <p:nvSpPr>
          <p:cNvPr id="49159" name="Text Box 7"/>
          <p:cNvSpPr txBox="1">
            <a:spLocks noChangeArrowheads="1"/>
          </p:cNvSpPr>
          <p:nvPr/>
        </p:nvSpPr>
        <p:spPr bwMode="auto">
          <a:xfrm>
            <a:off x="539750" y="1412875"/>
            <a:ext cx="3744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sz="3200" b="1" dirty="0" smtClean="0">
                <a:solidFill>
                  <a:srgbClr val="EB8F2B"/>
                </a:solidFill>
                <a:latin typeface="Century Gothic" pitchFamily="34" charset="0"/>
              </a:rPr>
              <a:t>study</a:t>
            </a:r>
            <a:endParaRPr lang="en-GB" sz="3200" b="1" dirty="0">
              <a:solidFill>
                <a:srgbClr val="EB8F2B"/>
              </a:solidFill>
              <a:latin typeface="Century Gothic" pitchFamily="34" charset="0"/>
            </a:endParaRPr>
          </a:p>
        </p:txBody>
      </p:sp>
      <p:sp>
        <p:nvSpPr>
          <p:cNvPr id="49160" name="Text Box 8"/>
          <p:cNvSpPr txBox="1">
            <a:spLocks noChangeArrowheads="1"/>
          </p:cNvSpPr>
          <p:nvPr/>
        </p:nvSpPr>
        <p:spPr bwMode="auto">
          <a:xfrm>
            <a:off x="4716016" y="1412875"/>
            <a:ext cx="360089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55600" algn="l"/>
              </a:tabLst>
              <a:defRPr>
                <a:solidFill>
                  <a:schemeClr val="tx1"/>
                </a:solidFill>
                <a:latin typeface="Arial" charset="0"/>
              </a:defRPr>
            </a:lvl1pPr>
            <a:lvl2pPr>
              <a:tabLst>
                <a:tab pos="355600" algn="l"/>
              </a:tabLst>
              <a:defRPr>
                <a:solidFill>
                  <a:schemeClr val="tx1"/>
                </a:solidFill>
                <a:latin typeface="Arial" charset="0"/>
              </a:defRPr>
            </a:lvl2pPr>
            <a:lvl3pPr>
              <a:tabLst>
                <a:tab pos="355600" algn="l"/>
              </a:tabLst>
              <a:defRPr>
                <a:solidFill>
                  <a:schemeClr val="tx1"/>
                </a:solidFill>
                <a:latin typeface="Arial" charset="0"/>
              </a:defRPr>
            </a:lvl3pPr>
            <a:lvl4pPr>
              <a:tabLst>
                <a:tab pos="355600" algn="l"/>
              </a:tabLst>
              <a:defRPr>
                <a:solidFill>
                  <a:schemeClr val="tx1"/>
                </a:solidFill>
                <a:latin typeface="Arial" charset="0"/>
              </a:defRPr>
            </a:lvl4pPr>
            <a:lvl5pPr>
              <a:tabLst>
                <a:tab pos="355600" algn="l"/>
              </a:tabLst>
              <a:defRPr>
                <a:solidFill>
                  <a:schemeClr val="tx1"/>
                </a:solidFill>
                <a:latin typeface="Arial" charset="0"/>
              </a:defRPr>
            </a:lvl5pPr>
            <a:lvl6pPr fontAlgn="base">
              <a:spcBef>
                <a:spcPct val="0"/>
              </a:spcBef>
              <a:spcAft>
                <a:spcPct val="0"/>
              </a:spcAft>
              <a:tabLst>
                <a:tab pos="355600" algn="l"/>
              </a:tabLst>
              <a:defRPr>
                <a:solidFill>
                  <a:schemeClr val="tx1"/>
                </a:solidFill>
                <a:latin typeface="Arial" charset="0"/>
              </a:defRPr>
            </a:lvl6pPr>
            <a:lvl7pPr fontAlgn="base">
              <a:spcBef>
                <a:spcPct val="0"/>
              </a:spcBef>
              <a:spcAft>
                <a:spcPct val="0"/>
              </a:spcAft>
              <a:tabLst>
                <a:tab pos="355600" algn="l"/>
              </a:tabLst>
              <a:defRPr>
                <a:solidFill>
                  <a:schemeClr val="tx1"/>
                </a:solidFill>
                <a:latin typeface="Arial" charset="0"/>
              </a:defRPr>
            </a:lvl7pPr>
            <a:lvl8pPr fontAlgn="base">
              <a:spcBef>
                <a:spcPct val="0"/>
              </a:spcBef>
              <a:spcAft>
                <a:spcPct val="0"/>
              </a:spcAft>
              <a:tabLst>
                <a:tab pos="355600" algn="l"/>
              </a:tabLst>
              <a:defRPr>
                <a:solidFill>
                  <a:schemeClr val="tx1"/>
                </a:solidFill>
                <a:latin typeface="Arial" charset="0"/>
              </a:defRPr>
            </a:lvl8pPr>
            <a:lvl9pPr fontAlgn="base">
              <a:spcBef>
                <a:spcPct val="0"/>
              </a:spcBef>
              <a:spcAft>
                <a:spcPct val="0"/>
              </a:spcAft>
              <a:tabLst>
                <a:tab pos="355600" algn="l"/>
              </a:tabLst>
              <a:defRPr>
                <a:solidFill>
                  <a:schemeClr val="tx1"/>
                </a:solidFill>
                <a:latin typeface="Arial" charset="0"/>
              </a:defRPr>
            </a:lvl9pPr>
          </a:lstStyle>
          <a:p>
            <a:pPr>
              <a:spcBef>
                <a:spcPct val="50000"/>
              </a:spcBef>
            </a:pPr>
            <a:r>
              <a:rPr lang="en-NZ" sz="3200" b="1" dirty="0">
                <a:solidFill>
                  <a:srgbClr val="EB8F2B"/>
                </a:solidFill>
                <a:latin typeface="Century Gothic" pitchFamily="34" charset="0"/>
              </a:rPr>
              <a:t>training</a:t>
            </a:r>
            <a:endParaRPr lang="en-GB" sz="3200" b="1" dirty="0">
              <a:solidFill>
                <a:srgbClr val="EB8F2B"/>
              </a:solidFill>
              <a:latin typeface="Century Gothic" pitchFamily="34" charset="0"/>
            </a:endParaRPr>
          </a:p>
        </p:txBody>
      </p:sp>
    </p:spTree>
    <p:extLst>
      <p:ext uri="{BB962C8B-B14F-4D97-AF65-F5344CB8AC3E}">
        <p14:creationId xmlns:p14="http://schemas.microsoft.com/office/powerpoint/2010/main" val="40519216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1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15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15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1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build="p"/>
      <p:bldP spid="49158" grpId="0" build="p"/>
      <p:bldP spid="49159" grpId="0"/>
      <p:bldP spid="491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Where can I get </a:t>
            </a:r>
            <a:br>
              <a:rPr lang="en-NZ" dirty="0" smtClean="0"/>
            </a:br>
            <a:r>
              <a:rPr lang="en-NZ" dirty="0" smtClean="0"/>
              <a:t>a qualification?</a:t>
            </a:r>
            <a:endParaRPr lang="en-NZ" dirty="0"/>
          </a:p>
        </p:txBody>
      </p:sp>
      <p:sp>
        <p:nvSpPr>
          <p:cNvPr id="3" name="Text Placeholder 2"/>
          <p:cNvSpPr>
            <a:spLocks noGrp="1"/>
          </p:cNvSpPr>
          <p:nvPr>
            <p:ph type="body" idx="1"/>
          </p:nvPr>
        </p:nvSpPr>
        <p:spPr/>
        <p:txBody>
          <a:bodyPr/>
          <a:lstStyle/>
          <a:p>
            <a:r>
              <a:rPr lang="en-NZ" dirty="0" smtClean="0"/>
              <a:t>Understanding tertiary options</a:t>
            </a:r>
            <a:endParaRPr lang="en-NZ" dirty="0"/>
          </a:p>
        </p:txBody>
      </p:sp>
    </p:spTree>
    <p:extLst>
      <p:ext uri="{BB962C8B-B14F-4D97-AF65-F5344CB8AC3E}">
        <p14:creationId xmlns:p14="http://schemas.microsoft.com/office/powerpoint/2010/main" val="3208398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546292" y="1196752"/>
            <a:ext cx="8424936" cy="4248572"/>
          </a:xfrm>
          <a:prstGeom prst="rect">
            <a:avLst/>
          </a:prstGeom>
          <a:noFill/>
          <a:ln>
            <a:noFill/>
          </a:ln>
          <a:effectLst/>
          <a:extLst>
            <a:ext uri="{909E8E84-426E-40DD-AFC4-6F175D3DCCD1}">
              <a14:hiddenFill xmlns:a14="http://schemas.microsoft.com/office/drawing/2010/main">
                <a:solidFill>
                  <a:srgbClr val="BFDEE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893763" indent="-893763"/>
            <a:r>
              <a:rPr lang="en-US" sz="4400" b="1" dirty="0">
                <a:solidFill>
                  <a:srgbClr val="EB8F2B"/>
                </a:solidFill>
                <a:latin typeface="Century Gothic" pitchFamily="34" charset="0"/>
              </a:rPr>
              <a:t>  3</a:t>
            </a:r>
            <a:r>
              <a:rPr lang="en-US" sz="4000" b="1" dirty="0">
                <a:solidFill>
                  <a:srgbClr val="EB8F2B"/>
                </a:solidFill>
                <a:latin typeface="Century Gothic" pitchFamily="34" charset="0"/>
              </a:rPr>
              <a:t> 	</a:t>
            </a:r>
            <a:r>
              <a:rPr lang="en-US" sz="2400" dirty="0" err="1">
                <a:solidFill>
                  <a:schemeClr val="tx1">
                    <a:lumMod val="85000"/>
                    <a:lumOff val="15000"/>
                  </a:schemeClr>
                </a:solidFill>
                <a:latin typeface="Century Gothic" pitchFamily="34" charset="0"/>
              </a:rPr>
              <a:t>wānanga</a:t>
            </a:r>
            <a:r>
              <a:rPr lang="en-US" sz="2400" b="1" dirty="0">
                <a:solidFill>
                  <a:srgbClr val="00467F"/>
                </a:solidFill>
                <a:latin typeface="Century Gothic" pitchFamily="34" charset="0"/>
              </a:rPr>
              <a:t> </a:t>
            </a:r>
          </a:p>
          <a:p>
            <a:pPr marL="893763" indent="-893763"/>
            <a:r>
              <a:rPr lang="en-US" sz="4400" b="1" dirty="0">
                <a:solidFill>
                  <a:srgbClr val="EB8F2B"/>
                </a:solidFill>
                <a:latin typeface="Century Gothic" pitchFamily="34" charset="0"/>
              </a:rPr>
              <a:t>  8</a:t>
            </a:r>
            <a:r>
              <a:rPr lang="en-US" sz="4000" b="1" dirty="0">
                <a:solidFill>
                  <a:srgbClr val="EB8F2B"/>
                </a:solidFill>
                <a:latin typeface="Century Gothic" pitchFamily="34" charset="0"/>
              </a:rPr>
              <a:t>	</a:t>
            </a:r>
            <a:r>
              <a:rPr lang="en-US" sz="2400" dirty="0">
                <a:solidFill>
                  <a:schemeClr val="tx1">
                    <a:lumMod val="85000"/>
                    <a:lumOff val="15000"/>
                  </a:schemeClr>
                </a:solidFill>
                <a:latin typeface="Century Gothic" pitchFamily="34" charset="0"/>
              </a:rPr>
              <a:t>universities</a:t>
            </a:r>
          </a:p>
          <a:p>
            <a:pPr marL="893763" indent="-893763"/>
            <a:r>
              <a:rPr lang="en-US" sz="4400" b="1" dirty="0">
                <a:solidFill>
                  <a:srgbClr val="EB8F2B"/>
                </a:solidFill>
                <a:latin typeface="Century Gothic" pitchFamily="34" charset="0"/>
              </a:rPr>
              <a:t>20</a:t>
            </a:r>
            <a:r>
              <a:rPr lang="en-US" sz="3600" b="1" dirty="0">
                <a:solidFill>
                  <a:srgbClr val="EB8F2B"/>
                </a:solidFill>
                <a:latin typeface="Century Gothic" pitchFamily="34" charset="0"/>
              </a:rPr>
              <a:t> 	</a:t>
            </a:r>
            <a:r>
              <a:rPr lang="en-US" sz="2400" dirty="0">
                <a:solidFill>
                  <a:schemeClr val="tx1">
                    <a:lumMod val="85000"/>
                    <a:lumOff val="15000"/>
                  </a:schemeClr>
                </a:solidFill>
                <a:latin typeface="Century Gothic" pitchFamily="34" charset="0"/>
              </a:rPr>
              <a:t>polytechnics and institutes of </a:t>
            </a:r>
            <a:r>
              <a:rPr lang="en-US" sz="2400" dirty="0" smtClean="0">
                <a:solidFill>
                  <a:schemeClr val="tx1">
                    <a:lumMod val="85000"/>
                    <a:lumOff val="15000"/>
                  </a:schemeClr>
                </a:solidFill>
                <a:latin typeface="Century Gothic" pitchFamily="34" charset="0"/>
              </a:rPr>
              <a:t>technology </a:t>
            </a:r>
            <a:r>
              <a:rPr lang="en-US" sz="2400" dirty="0">
                <a:solidFill>
                  <a:schemeClr val="tx1">
                    <a:lumMod val="85000"/>
                    <a:lumOff val="15000"/>
                  </a:schemeClr>
                </a:solidFill>
                <a:latin typeface="Century Gothic" pitchFamily="34" charset="0"/>
              </a:rPr>
              <a:t>(ITPs)</a:t>
            </a:r>
          </a:p>
          <a:p>
            <a:pPr marL="893763" indent="-893763"/>
            <a:r>
              <a:rPr lang="en-US" sz="4400" b="1" dirty="0">
                <a:solidFill>
                  <a:srgbClr val="EB8F2B"/>
                </a:solidFill>
                <a:latin typeface="Century Gothic" pitchFamily="34" charset="0"/>
              </a:rPr>
              <a:t>38</a:t>
            </a:r>
            <a:r>
              <a:rPr lang="en-US" sz="2400" b="1" dirty="0">
                <a:solidFill>
                  <a:srgbClr val="00467F"/>
                </a:solidFill>
                <a:latin typeface="Century Gothic" pitchFamily="34" charset="0"/>
              </a:rPr>
              <a:t> 	</a:t>
            </a:r>
            <a:r>
              <a:rPr lang="en-US" sz="2400" dirty="0">
                <a:solidFill>
                  <a:schemeClr val="tx1">
                    <a:lumMod val="85000"/>
                    <a:lumOff val="15000"/>
                  </a:schemeClr>
                </a:solidFill>
                <a:latin typeface="Century Gothic" pitchFamily="34" charset="0"/>
              </a:rPr>
              <a:t>industry training </a:t>
            </a:r>
            <a:r>
              <a:rPr lang="en-US" sz="2400" dirty="0" err="1">
                <a:solidFill>
                  <a:schemeClr val="tx1">
                    <a:lumMod val="85000"/>
                    <a:lumOff val="15000"/>
                  </a:schemeClr>
                </a:solidFill>
                <a:latin typeface="Century Gothic" pitchFamily="34" charset="0"/>
              </a:rPr>
              <a:t>organisations</a:t>
            </a:r>
            <a:r>
              <a:rPr lang="en-US" sz="2400" dirty="0">
                <a:solidFill>
                  <a:schemeClr val="tx1">
                    <a:lumMod val="85000"/>
                    <a:lumOff val="15000"/>
                  </a:schemeClr>
                </a:solidFill>
                <a:latin typeface="Century Gothic" pitchFamily="34" charset="0"/>
              </a:rPr>
              <a:t> (ITOs)</a:t>
            </a:r>
          </a:p>
          <a:p>
            <a:pPr marL="893763" indent="-893763"/>
            <a:r>
              <a:rPr lang="en-US" sz="4000" b="1" dirty="0" smtClean="0">
                <a:solidFill>
                  <a:srgbClr val="EB8F2B"/>
                </a:solidFill>
                <a:latin typeface="Century Gothic" pitchFamily="34" charset="0"/>
              </a:rPr>
              <a:t>  +</a:t>
            </a:r>
            <a:r>
              <a:rPr lang="en-US" sz="2400" b="1" dirty="0">
                <a:solidFill>
                  <a:srgbClr val="00467F"/>
                </a:solidFill>
                <a:latin typeface="Century Gothic" pitchFamily="34" charset="0"/>
              </a:rPr>
              <a:t>	</a:t>
            </a:r>
            <a:r>
              <a:rPr lang="en-US" sz="2400" dirty="0">
                <a:solidFill>
                  <a:schemeClr val="tx1">
                    <a:lumMod val="85000"/>
                    <a:lumOff val="15000"/>
                  </a:schemeClr>
                </a:solidFill>
                <a:latin typeface="Century Gothic" pitchFamily="34" charset="0"/>
              </a:rPr>
              <a:t>hundreds of private </a:t>
            </a:r>
            <a:r>
              <a:rPr lang="en-US" sz="2400" dirty="0" smtClean="0">
                <a:solidFill>
                  <a:schemeClr val="tx1">
                    <a:lumMod val="85000"/>
                    <a:lumOff val="15000"/>
                  </a:schemeClr>
                </a:solidFill>
                <a:latin typeface="Century Gothic" pitchFamily="34" charset="0"/>
              </a:rPr>
              <a:t>training establishments(PTEs)</a:t>
            </a:r>
            <a:endParaRPr lang="en-NZ" sz="2400" dirty="0">
              <a:solidFill>
                <a:schemeClr val="tx1">
                  <a:lumMod val="85000"/>
                  <a:lumOff val="15000"/>
                </a:schemeClr>
              </a:solidFill>
              <a:latin typeface="Century Gothic" pitchFamily="34" charset="0"/>
            </a:endParaRPr>
          </a:p>
          <a:p>
            <a:pPr marL="1079500" indent="-1079500"/>
            <a:endParaRPr lang="en-NZ" sz="2400" b="1" dirty="0">
              <a:solidFill>
                <a:srgbClr val="00467F"/>
              </a:solidFill>
              <a:latin typeface="Verdana" pitchFamily="34" charset="0"/>
            </a:endParaRPr>
          </a:p>
        </p:txBody>
      </p:sp>
      <p:sp>
        <p:nvSpPr>
          <p:cNvPr id="62467" name="Rectangle 3"/>
          <p:cNvSpPr>
            <a:spLocks noGrp="1" noChangeArrowheads="1"/>
          </p:cNvSpPr>
          <p:nvPr>
            <p:ph type="title"/>
          </p:nvPr>
        </p:nvSpPr>
        <p:spPr/>
        <p:txBody>
          <a:bodyPr/>
          <a:lstStyle/>
          <a:p>
            <a:pPr algn="l">
              <a:tabLst>
                <a:tab pos="444500" algn="l"/>
              </a:tabLst>
            </a:pPr>
            <a:r>
              <a:rPr lang="en-NZ" dirty="0"/>
              <a:t>tertiary</a:t>
            </a:r>
            <a:r>
              <a:rPr lang="en-NZ" dirty="0">
                <a:solidFill>
                  <a:srgbClr val="00467F"/>
                </a:solidFill>
              </a:rPr>
              <a:t> </a:t>
            </a:r>
            <a:r>
              <a:rPr lang="en-NZ" dirty="0"/>
              <a:t>providers</a:t>
            </a:r>
            <a:endParaRPr lang="en-GB" dirty="0"/>
          </a:p>
        </p:txBody>
      </p:sp>
    </p:spTree>
    <p:extLst>
      <p:ext uri="{BB962C8B-B14F-4D97-AF65-F5344CB8AC3E}">
        <p14:creationId xmlns:p14="http://schemas.microsoft.com/office/powerpoint/2010/main" val="22036293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1913</Words>
  <Application>Microsoft Office PowerPoint</Application>
  <PresentationFormat>On-screen Show (4:3)</PresentationFormat>
  <Paragraphs>236</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Decide and Prepare</vt:lpstr>
      <vt:lpstr>Understanding tertiary options</vt:lpstr>
      <vt:lpstr>What kinds of qualifications are there?</vt:lpstr>
      <vt:lpstr>qualification types</vt:lpstr>
      <vt:lpstr>qualification names</vt:lpstr>
      <vt:lpstr>typical completion times</vt:lpstr>
      <vt:lpstr>the meaning of words</vt:lpstr>
      <vt:lpstr>Where can I get  a qualification?</vt:lpstr>
      <vt:lpstr>tertiary providers</vt:lpstr>
      <vt:lpstr>Can I do any  course I want?</vt:lpstr>
      <vt:lpstr>entry requirements vary</vt:lpstr>
      <vt:lpstr>entry to university</vt:lpstr>
      <vt:lpstr>entry to polytech/institute</vt:lpstr>
      <vt:lpstr>entry to workplace training</vt:lpstr>
      <vt:lpstr>flexible options</vt:lpstr>
      <vt:lpstr>what you can do now</vt:lpstr>
      <vt:lpstr>Finding  your networks</vt:lpstr>
      <vt:lpstr>Your network is …</vt:lpstr>
      <vt:lpstr>Networking is …</vt:lpstr>
      <vt:lpstr>Networking example</vt:lpstr>
      <vt:lpstr>Doing it right</vt:lpstr>
      <vt:lpstr>Doing it right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dc:creator>
  <cp:lastModifiedBy>Hannah Lim</cp:lastModifiedBy>
  <cp:revision>41</cp:revision>
  <cp:lastPrinted>2012-04-13T05:20:26Z</cp:lastPrinted>
  <dcterms:created xsi:type="dcterms:W3CDTF">2012-03-09T03:44:49Z</dcterms:created>
  <dcterms:modified xsi:type="dcterms:W3CDTF">2012-04-30T00:32:24Z</dcterms:modified>
</cp:coreProperties>
</file>